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7" r:id="rId12"/>
    <p:sldId id="268" r:id="rId13"/>
    <p:sldId id="266" r:id="rId14"/>
    <p:sldId id="272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0" autoAdjust="0"/>
    <p:restoredTop sz="94660"/>
  </p:normalViewPr>
  <p:slideViewPr>
    <p:cSldViewPr snapToGrid="0">
      <p:cViewPr>
        <p:scale>
          <a:sx n="75" d="100"/>
          <a:sy n="75" d="100"/>
        </p:scale>
        <p:origin x="293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51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82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53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1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65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28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43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6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66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2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30B29-CC61-4889-ABCF-9BAAE1BF9C2B}" type="datetimeFigureOut">
              <a:rPr lang="en-US" smtClean="0"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30D22-D62F-4368-9B4A-9BE4168D9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9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lovethatthought.blogspot.com/2008/09/love-that-boy-by-walter-dean-myers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poetrycollaboration.wikispaces.com/Love+That+Bo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youtube.com/watch?v=soueMVStVz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mMWcYsXru0" TargetMode="External"/><Relationship Id="rId2" Type="http://schemas.openxmlformats.org/officeDocument/2006/relationships/hyperlink" Target="http://www.clccharter.org/andrea/reading/dog_poem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poetrycollaboration.wikispaces.com/Street+Musi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clccharter.org/andrea/reading/dog_poems.html#appl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/>
              <a:t>Love That Dog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Sharon Creech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Pages 22-59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9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161295">
            <a:off x="8503919" y="1060738"/>
            <a:ext cx="3586141" cy="4677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170" y="2338484"/>
            <a:ext cx="8867775" cy="730249"/>
          </a:xfrm>
        </p:spPr>
        <p:txBody>
          <a:bodyPr>
            <a:normAutofit/>
          </a:bodyPr>
          <a:lstStyle/>
          <a:p>
            <a:r>
              <a:rPr lang="en-US" sz="3000" b="1" u="sng" dirty="0">
                <a:solidFill>
                  <a:prstClr val="black"/>
                </a:solidFill>
                <a:latin typeface="Bradley Hand ITC" panose="03070402050302030203" pitchFamily="66" charset="0"/>
              </a:rPr>
              <a:t>Love That Dog: </a:t>
            </a:r>
            <a:r>
              <a:rPr lang="en-US" sz="3000" b="1" u="sng" dirty="0" smtClean="0">
                <a:solidFill>
                  <a:prstClr val="black"/>
                </a:solidFill>
                <a:latin typeface="Bradley Hand ITC" panose="03070402050302030203" pitchFamily="66" charset="0"/>
              </a:rPr>
              <a:t> Concrete Poetry 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224110" y="5687695"/>
            <a:ext cx="8930640" cy="954107"/>
          </a:xfrm>
          <a:prstGeom prst="rect">
            <a:avLst/>
          </a:prstGeom>
          <a:gradFill>
            <a:gsLst>
              <a:gs pos="0">
                <a:schemeClr val="accent4">
                  <a:lumMod val="5000"/>
                  <a:lumOff val="95000"/>
                  <a:alpha val="74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On page 8 of your response book, you will pick a topic and create your own Concrete Poetry.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 rot="20982255">
            <a:off x="-385644" y="169698"/>
            <a:ext cx="402599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Check these out!</a:t>
            </a:r>
            <a:endParaRPr lang="en-US" sz="5400" dirty="0">
              <a:ln w="0"/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921" y="290569"/>
            <a:ext cx="4193389" cy="19791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42" y="2048148"/>
            <a:ext cx="2575868" cy="33740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1955" y="2866934"/>
            <a:ext cx="4634950" cy="282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0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38-41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64" y="1257300"/>
            <a:ext cx="4171949" cy="55435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/>
              <a:t>Yes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You can type up </a:t>
            </a:r>
          </a:p>
          <a:p>
            <a:pPr marL="0" indent="0">
              <a:buNone/>
            </a:pPr>
            <a:r>
              <a:rPr lang="en-US" sz="1800" dirty="0" smtClean="0"/>
              <a:t>The yellow dog poem</a:t>
            </a:r>
          </a:p>
          <a:p>
            <a:pPr marL="0" indent="0">
              <a:buNone/>
            </a:pPr>
            <a:r>
              <a:rPr lang="en-US" sz="1800" dirty="0" smtClean="0"/>
              <a:t>That looks like a dog</a:t>
            </a:r>
          </a:p>
          <a:p>
            <a:pPr marL="0" indent="0">
              <a:buNone/>
            </a:pPr>
            <a:r>
              <a:rPr lang="en-US" sz="1800" dirty="0" smtClean="0"/>
              <a:t>But this time </a:t>
            </a:r>
          </a:p>
          <a:p>
            <a:pPr marL="0" indent="0">
              <a:buNone/>
            </a:pPr>
            <a:r>
              <a:rPr lang="en-US" sz="1800" dirty="0" smtClean="0"/>
              <a:t>Keep the spaces</a:t>
            </a:r>
          </a:p>
          <a:p>
            <a:pPr marL="0" indent="0">
              <a:buNone/>
            </a:pPr>
            <a:r>
              <a:rPr lang="en-US" sz="1800" dirty="0" smtClean="0"/>
              <a:t>The same</a:t>
            </a:r>
          </a:p>
          <a:p>
            <a:pPr marL="0" indent="0">
              <a:buNone/>
            </a:pPr>
            <a:r>
              <a:rPr lang="en-US" sz="1800" dirty="0" smtClean="0"/>
              <a:t>And maybe</a:t>
            </a:r>
          </a:p>
          <a:p>
            <a:pPr marL="0" indent="0">
              <a:buNone/>
            </a:pPr>
            <a:r>
              <a:rPr lang="en-US" sz="1800" dirty="0" smtClean="0"/>
              <a:t>It would look </a:t>
            </a:r>
          </a:p>
          <a:p>
            <a:pPr marL="0" indent="0">
              <a:buNone/>
            </a:pPr>
            <a:r>
              <a:rPr lang="en-US" sz="1800" dirty="0" smtClean="0"/>
              <a:t>Really </a:t>
            </a:r>
            <a:r>
              <a:rPr lang="en-US" sz="1800" dirty="0" err="1" smtClean="0"/>
              <a:t>really</a:t>
            </a:r>
            <a:r>
              <a:rPr lang="en-US" sz="1800" dirty="0" smtClean="0"/>
              <a:t> good</a:t>
            </a:r>
          </a:p>
          <a:p>
            <a:pPr marL="0" indent="0">
              <a:buNone/>
            </a:pPr>
            <a:r>
              <a:rPr lang="en-US" sz="1800" dirty="0" smtClean="0"/>
              <a:t>On yellow paper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Maybe you could put my name on it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But only if you want to. </a:t>
            </a:r>
          </a:p>
          <a:p>
            <a:pPr marL="0" indent="0">
              <a:buNone/>
            </a:pPr>
            <a:r>
              <a:rPr lang="en-US" sz="1800" dirty="0" smtClean="0"/>
              <a:t>Only if you think it </a:t>
            </a:r>
          </a:p>
          <a:p>
            <a:pPr marL="0" indent="0">
              <a:buNone/>
            </a:pPr>
            <a:r>
              <a:rPr lang="en-US" sz="1800" dirty="0" smtClean="0"/>
              <a:t>Looks good enough.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7853" y="703493"/>
            <a:ext cx="2571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March 1st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356576" y="1257300"/>
            <a:ext cx="45815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 was a little embarrassed </a:t>
            </a:r>
          </a:p>
          <a:p>
            <a:r>
              <a:rPr lang="en-US" sz="2000" dirty="0" smtClean="0"/>
              <a:t>When people said </a:t>
            </a:r>
          </a:p>
          <a:p>
            <a:r>
              <a:rPr lang="en-US" sz="2000" dirty="0" smtClean="0"/>
              <a:t>Things to me like </a:t>
            </a:r>
          </a:p>
          <a:p>
            <a:r>
              <a:rPr lang="en-US" sz="2000" dirty="0" smtClean="0"/>
              <a:t>Neat poem, Jack </a:t>
            </a:r>
          </a:p>
          <a:p>
            <a:r>
              <a:rPr lang="en-US" sz="2000" dirty="0" smtClean="0"/>
              <a:t>And How’d you think of that, Jack?</a:t>
            </a:r>
          </a:p>
          <a:p>
            <a:endParaRPr lang="en-US" sz="2000" dirty="0"/>
          </a:p>
          <a:p>
            <a:r>
              <a:rPr lang="en-US" sz="2000" dirty="0" smtClean="0"/>
              <a:t>And I really </a:t>
            </a:r>
            <a:r>
              <a:rPr lang="en-US" sz="2000" dirty="0" err="1" smtClean="0"/>
              <a:t>really</a:t>
            </a:r>
            <a:r>
              <a:rPr lang="en-US" sz="2000" dirty="0" smtClean="0"/>
              <a:t> like </a:t>
            </a:r>
          </a:p>
          <a:p>
            <a:r>
              <a:rPr lang="en-US" sz="2000" dirty="0" smtClean="0"/>
              <a:t>The one you put up </a:t>
            </a:r>
          </a:p>
          <a:p>
            <a:r>
              <a:rPr lang="en-US" sz="2000" dirty="0" smtClean="0"/>
              <a:t>About the tree </a:t>
            </a:r>
          </a:p>
          <a:p>
            <a:r>
              <a:rPr lang="en-US" sz="2000" dirty="0" smtClean="0"/>
              <a:t>That is shaped like a tree</a:t>
            </a:r>
          </a:p>
          <a:p>
            <a:r>
              <a:rPr lang="en-US" sz="2000" dirty="0" smtClean="0"/>
              <a:t>Not a fake-looking free</a:t>
            </a:r>
          </a:p>
          <a:p>
            <a:r>
              <a:rPr lang="en-US" sz="2000" dirty="0" smtClean="0"/>
              <a:t>But a real tree </a:t>
            </a:r>
          </a:p>
          <a:p>
            <a:r>
              <a:rPr lang="en-US" sz="2000" dirty="0" smtClean="0"/>
              <a:t>With straggly branches. </a:t>
            </a:r>
          </a:p>
          <a:p>
            <a:endParaRPr lang="en-US" sz="2000" dirty="0"/>
          </a:p>
          <a:p>
            <a:r>
              <a:rPr lang="en-US" sz="2000" dirty="0" smtClean="0"/>
              <a:t>But I want to know </a:t>
            </a:r>
          </a:p>
          <a:p>
            <a:r>
              <a:rPr lang="en-US" sz="2000" dirty="0" smtClean="0"/>
              <a:t>Who is the </a:t>
            </a:r>
          </a:p>
          <a:p>
            <a:r>
              <a:rPr lang="en-US" sz="2000" dirty="0" smtClean="0"/>
              <a:t>Anonymous poet </a:t>
            </a:r>
          </a:p>
          <a:p>
            <a:r>
              <a:rPr lang="en-US" sz="2000" dirty="0" smtClean="0"/>
              <a:t>In our class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04" y="873125"/>
            <a:ext cx="368379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Who wrote that </a:t>
            </a:r>
          </a:p>
          <a:p>
            <a:r>
              <a:rPr lang="en-US" sz="2000" dirty="0" smtClean="0"/>
              <a:t>And why didn’t </a:t>
            </a:r>
          </a:p>
          <a:p>
            <a:r>
              <a:rPr lang="en-US" sz="2000" dirty="0" smtClean="0"/>
              <a:t>He </a:t>
            </a:r>
          </a:p>
          <a:p>
            <a:r>
              <a:rPr lang="en-US" sz="2000" dirty="0" smtClean="0"/>
              <a:t>Or </a:t>
            </a:r>
          </a:p>
          <a:p>
            <a:r>
              <a:rPr lang="en-US" sz="2000" dirty="0" smtClean="0"/>
              <a:t>She </a:t>
            </a:r>
          </a:p>
          <a:p>
            <a:r>
              <a:rPr lang="en-US" sz="2000" dirty="0" smtClean="0"/>
              <a:t>Want to put </a:t>
            </a:r>
          </a:p>
          <a:p>
            <a:r>
              <a:rPr lang="en-US" sz="2000" dirty="0" smtClean="0"/>
              <a:t>His or her name</a:t>
            </a:r>
          </a:p>
          <a:p>
            <a:r>
              <a:rPr lang="en-US" sz="2000" dirty="0" smtClean="0"/>
              <a:t>On it?</a:t>
            </a:r>
          </a:p>
          <a:p>
            <a:r>
              <a:rPr lang="en-US" sz="2000" dirty="0" smtClean="0"/>
              <a:t>Was it like me when I didn’t think my words</a:t>
            </a:r>
          </a:p>
          <a:p>
            <a:r>
              <a:rPr lang="en-US" sz="2000" dirty="0" smtClean="0"/>
              <a:t>Were </a:t>
            </a:r>
          </a:p>
          <a:p>
            <a:r>
              <a:rPr lang="en-US" sz="2000" dirty="0" smtClean="0"/>
              <a:t>Poems?</a:t>
            </a:r>
          </a:p>
          <a:p>
            <a:endParaRPr lang="en-US" sz="2000" dirty="0"/>
          </a:p>
          <a:p>
            <a:r>
              <a:rPr lang="en-US" sz="2000" dirty="0" smtClean="0"/>
              <a:t>Maybe you will tell </a:t>
            </a:r>
          </a:p>
          <a:p>
            <a:r>
              <a:rPr lang="en-US" sz="2000" dirty="0" smtClean="0"/>
              <a:t>The anonymous tree poet </a:t>
            </a:r>
          </a:p>
          <a:p>
            <a:r>
              <a:rPr lang="en-US" sz="2000" dirty="0" smtClean="0"/>
              <a:t>That his or her tree poem </a:t>
            </a:r>
          </a:p>
          <a:p>
            <a:r>
              <a:rPr lang="en-US" sz="2000" dirty="0" smtClean="0"/>
              <a:t>Is really a poem </a:t>
            </a:r>
          </a:p>
          <a:p>
            <a:r>
              <a:rPr lang="en-US" sz="2000" dirty="0" smtClean="0"/>
              <a:t>Really </a:t>
            </a:r>
            <a:r>
              <a:rPr lang="en-US" sz="2000" dirty="0" err="1" smtClean="0"/>
              <a:t>really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And a good poem, too. </a:t>
            </a:r>
            <a:endParaRPr lang="en-US" sz="2000" dirty="0"/>
          </a:p>
          <a:p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356576" y="718787"/>
            <a:ext cx="2571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March 7th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720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0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42-45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493" y="1128798"/>
            <a:ext cx="3770948" cy="554355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500" dirty="0" smtClean="0"/>
              <a:t>That was the best </a:t>
            </a:r>
            <a:r>
              <a:rPr lang="en-US" sz="3500" dirty="0" err="1" smtClean="0"/>
              <a:t>best</a:t>
            </a:r>
            <a:r>
              <a:rPr lang="en-US" sz="3500" dirty="0" smtClean="0"/>
              <a:t> </a:t>
            </a:r>
            <a:r>
              <a:rPr lang="en-US" sz="3500" dirty="0" err="1" smtClean="0"/>
              <a:t>BEST</a:t>
            </a:r>
            <a:r>
              <a:rPr lang="en-US" sz="3500" dirty="0" smtClean="0"/>
              <a:t> poem </a:t>
            </a: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 smtClean="0"/>
              <a:t>You read yesterday </a:t>
            </a:r>
            <a:br>
              <a:rPr lang="en-US" sz="3500" dirty="0" smtClean="0"/>
            </a:br>
            <a:r>
              <a:rPr lang="en-US" sz="3500" dirty="0" smtClean="0"/>
              <a:t>By Mr. Walter Dean Myers</a:t>
            </a:r>
            <a:br>
              <a:rPr lang="en-US" sz="3500" dirty="0" smtClean="0"/>
            </a:br>
            <a:r>
              <a:rPr lang="en-US" sz="3500" dirty="0" smtClean="0"/>
              <a:t>the best </a:t>
            </a:r>
            <a:r>
              <a:rPr lang="en-US" sz="3500" dirty="0" err="1" smtClean="0"/>
              <a:t>best</a:t>
            </a:r>
            <a:r>
              <a:rPr lang="en-US" sz="3500" dirty="0" smtClean="0"/>
              <a:t> </a:t>
            </a:r>
            <a:r>
              <a:rPr lang="en-US" sz="3500" dirty="0" err="1" smtClean="0"/>
              <a:t>BEST</a:t>
            </a:r>
            <a:r>
              <a:rPr lang="en-US" sz="3500" dirty="0" smtClean="0"/>
              <a:t> </a:t>
            </a:r>
            <a:br>
              <a:rPr lang="en-US" sz="3500" dirty="0" smtClean="0"/>
            </a:br>
            <a:r>
              <a:rPr lang="en-US" sz="3500" dirty="0" smtClean="0"/>
              <a:t>poem </a:t>
            </a:r>
            <a:br>
              <a:rPr lang="en-US" sz="3500" dirty="0" smtClean="0"/>
            </a:br>
            <a:r>
              <a:rPr lang="en-US" sz="3500" dirty="0" smtClean="0"/>
              <a:t>ever. </a:t>
            </a:r>
          </a:p>
          <a:p>
            <a:pPr marL="0" indent="0">
              <a:buNone/>
            </a:pP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 smtClean="0"/>
              <a:t>I am sorry </a:t>
            </a:r>
            <a:br>
              <a:rPr lang="en-US" sz="3500" dirty="0" smtClean="0"/>
            </a:br>
            <a:r>
              <a:rPr lang="en-US" sz="3500" dirty="0" smtClean="0"/>
              <a:t>I took the book home</a:t>
            </a:r>
            <a:br>
              <a:rPr lang="en-US" sz="3500" dirty="0" smtClean="0"/>
            </a:br>
            <a:r>
              <a:rPr lang="en-US" sz="3500" dirty="0" smtClean="0"/>
              <a:t>without asking. </a:t>
            </a:r>
            <a:br>
              <a:rPr lang="en-US" sz="3500" dirty="0" smtClean="0"/>
            </a:br>
            <a:r>
              <a:rPr lang="en-US" sz="3500" dirty="0" smtClean="0"/>
              <a:t>I only got </a:t>
            </a:r>
            <a:br>
              <a:rPr lang="en-US" sz="3500" dirty="0" smtClean="0"/>
            </a:br>
            <a:r>
              <a:rPr lang="en-US" sz="3500" dirty="0" smtClean="0"/>
              <a:t>one spot </a:t>
            </a:r>
            <a:br>
              <a:rPr lang="en-US" sz="3500" dirty="0" smtClean="0"/>
            </a:br>
            <a:r>
              <a:rPr lang="en-US" sz="3500" dirty="0" smtClean="0"/>
              <a:t>on it. </a:t>
            </a:r>
            <a:br>
              <a:rPr lang="en-US" sz="3500" dirty="0" smtClean="0"/>
            </a:br>
            <a:r>
              <a:rPr lang="en-US" sz="3500" dirty="0" smtClean="0"/>
              <a:t>That’s why the page is torn. </a:t>
            </a:r>
            <a:br>
              <a:rPr lang="en-US" sz="3500" dirty="0" smtClean="0"/>
            </a:b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I tried to get the spot </a:t>
            </a:r>
            <a:br>
              <a:rPr lang="en-US" sz="3500" dirty="0" smtClean="0"/>
            </a:br>
            <a:r>
              <a:rPr lang="en-US" sz="3500" dirty="0" smtClean="0"/>
              <a:t>out. </a:t>
            </a:r>
            <a:br>
              <a:rPr lang="en-US" sz="3500" dirty="0" smtClean="0"/>
            </a:b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I copied that BEST poem </a:t>
            </a:r>
            <a:br>
              <a:rPr lang="en-US" sz="3500" dirty="0" smtClean="0"/>
            </a:br>
            <a:r>
              <a:rPr lang="en-US" sz="3500" dirty="0" smtClean="0"/>
              <a:t>and hung it in my bedroom</a:t>
            </a:r>
            <a:br>
              <a:rPr lang="en-US" sz="3500" dirty="0" smtClean="0"/>
            </a:br>
            <a:r>
              <a:rPr lang="en-US" sz="3500" dirty="0" smtClean="0"/>
              <a:t>right over my bed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84591" y="611515"/>
            <a:ext cx="2571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March 14th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54534" y="723533"/>
            <a:ext cx="303538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where I can </a:t>
            </a:r>
          </a:p>
          <a:p>
            <a:r>
              <a:rPr lang="en-US" sz="2200" dirty="0" smtClean="0"/>
              <a:t>See it when I’m</a:t>
            </a:r>
          </a:p>
          <a:p>
            <a:r>
              <a:rPr lang="en-US" sz="2200" dirty="0" smtClean="0"/>
              <a:t>Lying down</a:t>
            </a:r>
          </a:p>
          <a:p>
            <a:endParaRPr lang="en-US" sz="2200" dirty="0"/>
          </a:p>
          <a:p>
            <a:r>
              <a:rPr lang="en-US" sz="2200" dirty="0" smtClean="0"/>
              <a:t>Maybe you could </a:t>
            </a:r>
            <a:br>
              <a:rPr lang="en-US" sz="2200" dirty="0" smtClean="0"/>
            </a:br>
            <a:r>
              <a:rPr lang="en-US" sz="2200" dirty="0" smtClean="0"/>
              <a:t>copy it too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>and hang it on the wall</a:t>
            </a:r>
          </a:p>
          <a:p>
            <a:r>
              <a:rPr lang="en-US" sz="2200" dirty="0" smtClean="0"/>
              <a:t>In our class </a:t>
            </a:r>
          </a:p>
          <a:p>
            <a:r>
              <a:rPr lang="en-US" sz="2200" dirty="0" smtClean="0"/>
              <a:t>Where we can see it </a:t>
            </a:r>
            <a:br>
              <a:rPr lang="en-US" sz="2200" dirty="0" smtClean="0"/>
            </a:br>
            <a:r>
              <a:rPr lang="en-US" sz="2200" dirty="0" smtClean="0"/>
              <a:t>when we are sitting </a:t>
            </a:r>
            <a:br>
              <a:rPr lang="en-US" sz="2200" dirty="0" smtClean="0"/>
            </a:br>
            <a:r>
              <a:rPr lang="en-US" sz="2200" dirty="0" smtClean="0"/>
              <a:t>at our desks</a:t>
            </a:r>
            <a:br>
              <a:rPr lang="en-US" sz="2200" dirty="0" smtClean="0"/>
            </a:br>
            <a:r>
              <a:rPr lang="en-US" sz="2200" dirty="0" smtClean="0"/>
              <a:t>doing stuff </a:t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I sure loved that poem by </a:t>
            </a:r>
            <a:br>
              <a:rPr lang="en-US" sz="2200" dirty="0" smtClean="0"/>
            </a:br>
            <a:r>
              <a:rPr lang="en-US" sz="2200" dirty="0" smtClean="0">
                <a:hlinkClick r:id="rId2"/>
              </a:rPr>
              <a:t>Mr. Walter Dean Myers</a:t>
            </a:r>
            <a:br>
              <a:rPr lang="en-US" sz="2200" dirty="0" smtClean="0">
                <a:hlinkClick r:id="rId2"/>
              </a:rPr>
            </a:br>
            <a:r>
              <a:rPr lang="en-US" sz="2200" dirty="0" smtClean="0">
                <a:hlinkClick r:id="rId2"/>
              </a:rPr>
              <a:t>Called “Love That Boy</a:t>
            </a:r>
            <a:r>
              <a:rPr lang="en-US" sz="2200" dirty="0" smtClean="0"/>
              <a:t>”.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99887" y="873125"/>
            <a:ext cx="34853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Because of two reasons</a:t>
            </a:r>
            <a:br>
              <a:rPr lang="en-US" sz="2200" dirty="0" smtClean="0"/>
            </a:br>
            <a:r>
              <a:rPr lang="en-US" sz="2200" dirty="0" smtClean="0"/>
              <a:t>I liked it: </a:t>
            </a:r>
            <a:br>
              <a:rPr lang="en-US" sz="2200" dirty="0" smtClean="0"/>
            </a:br>
            <a:r>
              <a:rPr lang="en-US" sz="2200" dirty="0" smtClean="0"/>
              <a:t>One because my dad calls </a:t>
            </a:r>
          </a:p>
          <a:p>
            <a:r>
              <a:rPr lang="en-US" sz="2200" dirty="0" smtClean="0"/>
              <a:t>Me in the morning </a:t>
            </a:r>
            <a:br>
              <a:rPr lang="en-US" sz="2200" dirty="0" smtClean="0"/>
            </a:br>
            <a:r>
              <a:rPr lang="en-US" sz="2200" dirty="0" smtClean="0"/>
              <a:t>Just like that </a:t>
            </a:r>
          </a:p>
          <a:p>
            <a:r>
              <a:rPr lang="en-US" sz="2200" dirty="0" smtClean="0"/>
              <a:t>He calls </a:t>
            </a:r>
            <a:br>
              <a:rPr lang="en-US" sz="2200" dirty="0" smtClean="0"/>
            </a:br>
            <a:r>
              <a:rPr lang="en-US" sz="2200" i="1" dirty="0" smtClean="0"/>
              <a:t>“Hey There Son!”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And also because when I had my yellow dog</a:t>
            </a:r>
          </a:p>
          <a:p>
            <a:r>
              <a:rPr lang="en-US" sz="2200" dirty="0" smtClean="0"/>
              <a:t>I loved that dog </a:t>
            </a:r>
            <a:br>
              <a:rPr lang="en-US" sz="2200" dirty="0" smtClean="0"/>
            </a:br>
            <a:r>
              <a:rPr lang="en-US" sz="2200" dirty="0" smtClean="0"/>
              <a:t>and would call him. </a:t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Like this- I’d Say </a:t>
            </a:r>
            <a:br>
              <a:rPr lang="en-US" sz="2200" dirty="0" smtClean="0"/>
            </a:br>
            <a:r>
              <a:rPr lang="en-US" sz="2200" i="1" dirty="0" smtClean="0"/>
              <a:t>Hey There, Sky!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(His name why Sky) </a:t>
            </a:r>
          </a:p>
        </p:txBody>
      </p:sp>
    </p:spTree>
    <p:extLst>
      <p:ext uri="{BB962C8B-B14F-4D97-AF65-F5344CB8AC3E}">
        <p14:creationId xmlns:p14="http://schemas.microsoft.com/office/powerpoint/2010/main" val="130887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hlinkClick r:id="rId2"/>
              </a:rPr>
              <a:t>“</a:t>
            </a:r>
            <a:r>
              <a:rPr lang="en-US" sz="3600" b="1" dirty="0" smtClean="0">
                <a:latin typeface="Bradley Hand ITC" panose="03070402050302030203" pitchFamily="66" charset="0"/>
                <a:hlinkClick r:id="rId2"/>
              </a:rPr>
              <a:t>Love That ______” Dean Walter Myers </a:t>
            </a:r>
            <a:r>
              <a:rPr lang="en-US" sz="3600" b="1" dirty="0">
                <a:latin typeface="Bradley Hand ITC" panose="03070402050302030203" pitchFamily="66" charset="0"/>
                <a:hlinkClick r:id="rId2"/>
              </a:rPr>
              <a:t>I</a:t>
            </a:r>
            <a:r>
              <a:rPr lang="en-US" sz="3600" b="1" dirty="0" smtClean="0">
                <a:latin typeface="Bradley Hand ITC" panose="03070402050302030203" pitchFamily="66" charset="0"/>
                <a:hlinkClick r:id="rId2"/>
              </a:rPr>
              <a:t>nspired </a:t>
            </a:r>
            <a:r>
              <a:rPr lang="en-US" sz="3600" b="1" dirty="0">
                <a:latin typeface="Bradley Hand ITC" panose="03070402050302030203" pitchFamily="66" charset="0"/>
                <a:hlinkClick r:id="rId2"/>
              </a:rPr>
              <a:t>P</a:t>
            </a:r>
            <a:r>
              <a:rPr lang="en-US" sz="3600" b="1" dirty="0" smtClean="0">
                <a:latin typeface="Bradley Hand ITC" panose="03070402050302030203" pitchFamily="66" charset="0"/>
                <a:hlinkClick r:id="rId2"/>
              </a:rPr>
              <a:t>oem</a:t>
            </a:r>
            <a:endParaRPr lang="en-US" sz="3600" b="1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27795"/>
            <a:ext cx="11049000" cy="1649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On page 9 of your response books, please construct a “Love That ________” poem imitating Dean Walter Myers poem “Love that Boy”. </a:t>
            </a:r>
          </a:p>
          <a:p>
            <a:pPr marL="0" indent="0">
              <a:buNone/>
            </a:pPr>
            <a:r>
              <a:rPr lang="en-US" sz="2400" dirty="0" smtClean="0"/>
              <a:t>           </a:t>
            </a:r>
            <a:r>
              <a:rPr lang="en-US" dirty="0" smtClean="0"/>
              <a:t>You need to include at least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2-3 similes </a:t>
            </a:r>
            <a:r>
              <a:rPr lang="en-US" dirty="0" smtClean="0"/>
              <a:t>in your poem!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13028" y="2982593"/>
            <a:ext cx="3525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Love That Football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Love to play football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Just like my brother.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 said I love to play football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Just like my brother.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 love to tackle the other players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and help to win the game.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17332">
            <a:off x="3525311" y="2985110"/>
            <a:ext cx="1869240" cy="15795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72100" y="3273717"/>
            <a:ext cx="25044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Love that lasagna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Cheese in the middle.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 said I love that lasagna,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Cheese in the middle.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Love to eat it in the morning,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Love to eat it,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Yum, yum, yum.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76542" y="4201958"/>
            <a:ext cx="257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it's got cheese like pizza,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Meat like burgers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 say it's got cheese like pizza</a:t>
            </a:r>
            <a:r>
              <a:rPr lang="en-US" dirty="0" smtClean="0"/>
              <a:t>,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And meat like burgers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can eat it when we happy,</a:t>
            </a:r>
          </a:p>
          <a:p>
            <a:r>
              <a:rPr lang="en-US" dirty="0" smtClean="0"/>
              <a:t>We can eat it when we sad.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22720" y="2837666"/>
            <a:ext cx="2265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Love That Lasagna</a:t>
            </a:r>
            <a:endParaRPr lang="en-US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53904">
            <a:off x="9140133" y="2757782"/>
            <a:ext cx="1960510" cy="130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961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2"/>
            </a:gs>
            <a:gs pos="87658">
              <a:srgbClr val="FFA566"/>
            </a:gs>
            <a:gs pos="100000">
              <a:srgbClr val="FF0000"/>
            </a:gs>
            <a:gs pos="0">
              <a:schemeClr val="accent4">
                <a:lumMod val="5000"/>
                <a:lumOff val="95000"/>
              </a:schemeClr>
            </a:gs>
            <a:gs pos="100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760" y="29400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5400" u="sng" dirty="0" smtClean="0">
                <a:latin typeface="Book Antiqua" panose="02040602050305030304" pitchFamily="18" charset="0"/>
              </a:rPr>
              <a:t/>
            </a:r>
            <a:br>
              <a:rPr lang="en-US" sz="5400" u="sng" dirty="0" smtClean="0">
                <a:latin typeface="Book Antiqua" panose="02040602050305030304" pitchFamily="18" charset="0"/>
              </a:rPr>
            </a:br>
            <a:r>
              <a:rPr lang="en-US" sz="5400" u="sng" dirty="0" smtClean="0">
                <a:latin typeface="Book Antiqua" panose="02040602050305030304" pitchFamily="18" charset="0"/>
              </a:rPr>
              <a:t/>
            </a:r>
            <a:br>
              <a:rPr lang="en-US" sz="5400" u="sng" dirty="0" smtClean="0">
                <a:latin typeface="Book Antiqua" panose="02040602050305030304" pitchFamily="18" charset="0"/>
              </a:rPr>
            </a:br>
            <a:r>
              <a:rPr lang="en-US" sz="5400" u="sng" dirty="0" smtClean="0">
                <a:latin typeface="Book Antiqua" panose="02040602050305030304" pitchFamily="18" charset="0"/>
              </a:rPr>
              <a:t>Love That Dog</a:t>
            </a:r>
            <a:r>
              <a:rPr lang="en-US" sz="5400" dirty="0" smtClean="0">
                <a:latin typeface="Book Antiqua" panose="02040602050305030304" pitchFamily="18" charset="0"/>
              </a:rPr>
              <a:t>: </a:t>
            </a:r>
            <a:r>
              <a:rPr lang="en-US" sz="5400" dirty="0" smtClean="0">
                <a:latin typeface="Book Antiqua" panose="02040602050305030304" pitchFamily="18" charset="0"/>
              </a:rPr>
              <a:t>By Jack</a:t>
            </a:r>
            <a:br>
              <a:rPr lang="en-US" sz="5400" dirty="0" smtClean="0">
                <a:latin typeface="Book Antiqua" panose="02040602050305030304" pitchFamily="18" charset="0"/>
              </a:rPr>
            </a:br>
            <a:r>
              <a:rPr lang="en-US" sz="5400" dirty="0" smtClean="0">
                <a:latin typeface="Book Antiqua" panose="02040602050305030304" pitchFamily="18" charset="0"/>
              </a:rPr>
              <a:t/>
            </a:r>
            <a:br>
              <a:rPr lang="en-US" sz="5400" dirty="0" smtClean="0">
                <a:latin typeface="Book Antiqua" panose="02040602050305030304" pitchFamily="18" charset="0"/>
              </a:rPr>
            </a:br>
            <a:endParaRPr lang="en-US" sz="5400" dirty="0">
              <a:latin typeface="Book Antiqua" panose="0204060205030503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03600" y="1690688"/>
            <a:ext cx="4775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 Love that dog, </a:t>
            </a:r>
          </a:p>
          <a:p>
            <a:r>
              <a:rPr lang="en-US" sz="4000" u="sng" dirty="0" smtClean="0"/>
              <a:t>like a bird loves to fly </a:t>
            </a:r>
          </a:p>
          <a:p>
            <a:r>
              <a:rPr lang="en-US" sz="4000" dirty="0" smtClean="0"/>
              <a:t>I said love that dog </a:t>
            </a:r>
          </a:p>
          <a:p>
            <a:r>
              <a:rPr lang="en-US" sz="4000" u="sng" dirty="0" smtClean="0"/>
              <a:t>like a bird loves to fly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Love to call him in the morning </a:t>
            </a:r>
          </a:p>
          <a:p>
            <a:r>
              <a:rPr lang="en-US" sz="4000" dirty="0" smtClean="0"/>
              <a:t>love to call him </a:t>
            </a:r>
          </a:p>
          <a:p>
            <a:r>
              <a:rPr lang="en-US" sz="4000" dirty="0" smtClean="0"/>
              <a:t>“Hey there, Sky!”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6083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0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46-48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64" y="1257300"/>
            <a:ext cx="4171949" cy="5543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My Yellow dog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followed me everywhere</a:t>
            </a:r>
            <a:br>
              <a:rPr lang="en-US" sz="1800" dirty="0" smtClean="0"/>
            </a:br>
            <a:r>
              <a:rPr lang="en-US" sz="1800" dirty="0" smtClean="0"/>
              <a:t>every which way I turned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he was there </a:t>
            </a:r>
            <a:br>
              <a:rPr lang="en-US" sz="1800" dirty="0" smtClean="0"/>
            </a:br>
            <a:r>
              <a:rPr lang="en-US" sz="1800" dirty="0" smtClean="0"/>
              <a:t>wagging his tail</a:t>
            </a:r>
            <a:br>
              <a:rPr lang="en-US" sz="1800" dirty="0" smtClean="0"/>
            </a:br>
            <a:r>
              <a:rPr lang="en-US" sz="1800" dirty="0" smtClean="0"/>
              <a:t>and slobber </a:t>
            </a:r>
            <a:br>
              <a:rPr lang="en-US" sz="1800" dirty="0" smtClean="0"/>
            </a:br>
            <a:r>
              <a:rPr lang="en-US" sz="1800" dirty="0" smtClean="0"/>
              <a:t>coming out</a:t>
            </a:r>
            <a:br>
              <a:rPr lang="en-US" sz="1800" dirty="0" smtClean="0"/>
            </a:br>
            <a:r>
              <a:rPr lang="en-US" sz="1800" dirty="0" smtClean="0"/>
              <a:t>of his mouth</a:t>
            </a:r>
            <a:br>
              <a:rPr lang="en-US" sz="1800" dirty="0" smtClean="0"/>
            </a:br>
            <a:r>
              <a:rPr lang="en-US" sz="1800" dirty="0" smtClean="0"/>
              <a:t>when he was smiling</a:t>
            </a:r>
            <a:br>
              <a:rPr lang="en-US" sz="1800" dirty="0" smtClean="0"/>
            </a:br>
            <a:r>
              <a:rPr lang="en-US" sz="1800" dirty="0" smtClean="0"/>
              <a:t>at me </a:t>
            </a:r>
            <a:br>
              <a:rPr lang="en-US" sz="1800" dirty="0" smtClean="0"/>
            </a:br>
            <a:r>
              <a:rPr lang="en-US" sz="1800" dirty="0" smtClean="0"/>
              <a:t>all the time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as if he was saying </a:t>
            </a:r>
            <a:br>
              <a:rPr lang="en-US" sz="1800" dirty="0" smtClean="0"/>
            </a:br>
            <a:r>
              <a:rPr lang="en-US" sz="1800" i="1" dirty="0" smtClean="0"/>
              <a:t>“thank you thank you thank you for choosing me”</a:t>
            </a:r>
          </a:p>
          <a:p>
            <a:pPr marL="0" indent="0">
              <a:buNone/>
            </a:pPr>
            <a:r>
              <a:rPr lang="en-US" sz="1800" dirty="0" smtClean="0"/>
              <a:t>And jumping up on me </a:t>
            </a:r>
            <a:br>
              <a:rPr lang="en-US" sz="1800" dirty="0" smtClean="0"/>
            </a:br>
            <a:r>
              <a:rPr lang="en-US" sz="1800" dirty="0" smtClean="0"/>
              <a:t>his shaggy straggly paws</a:t>
            </a:r>
            <a:br>
              <a:rPr lang="en-US" sz="1800" dirty="0" smtClean="0"/>
            </a:br>
            <a:r>
              <a:rPr lang="en-US" sz="1800" dirty="0" smtClean="0"/>
              <a:t>on my chest</a:t>
            </a:r>
            <a:br>
              <a:rPr lang="en-US" sz="1800" dirty="0" smtClean="0"/>
            </a:br>
            <a:r>
              <a:rPr lang="en-US" sz="1800" dirty="0" smtClean="0"/>
              <a:t>like he was trying </a:t>
            </a:r>
            <a:br>
              <a:rPr lang="en-US" sz="1800" dirty="0" smtClean="0"/>
            </a:br>
            <a:r>
              <a:rPr lang="en-US" sz="1800" dirty="0" smtClean="0"/>
              <a:t>to hug the insides </a:t>
            </a:r>
            <a:br>
              <a:rPr lang="en-US" sz="1800" dirty="0" smtClean="0"/>
            </a:br>
            <a:r>
              <a:rPr lang="en-US" sz="1800" dirty="0" smtClean="0"/>
              <a:t>right out of me. 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37906" y="723285"/>
            <a:ext cx="2571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March 22 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33018" y="1419860"/>
            <a:ext cx="45815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 when us kids</a:t>
            </a:r>
            <a:br>
              <a:rPr lang="en-US" sz="2000" dirty="0" smtClean="0"/>
            </a:br>
            <a:r>
              <a:rPr lang="en-US" sz="2000" dirty="0" smtClean="0"/>
              <a:t>were playing outside</a:t>
            </a:r>
            <a:br>
              <a:rPr lang="en-US" sz="2000" dirty="0" smtClean="0"/>
            </a:br>
            <a:r>
              <a:rPr lang="en-US" sz="2000" dirty="0" smtClean="0"/>
              <a:t>kicking the ball</a:t>
            </a:r>
            <a:br>
              <a:rPr lang="en-US" sz="2000" dirty="0" smtClean="0"/>
            </a:br>
            <a:r>
              <a:rPr lang="en-US" sz="2000" dirty="0" smtClean="0"/>
              <a:t>he’d chase after it</a:t>
            </a:r>
            <a:br>
              <a:rPr lang="en-US" sz="2000" dirty="0" smtClean="0"/>
            </a:br>
            <a:r>
              <a:rPr lang="en-US" sz="2000" dirty="0" smtClean="0"/>
              <a:t>and push it with his nose</a:t>
            </a:r>
            <a:br>
              <a:rPr lang="en-US" sz="2000" dirty="0" smtClean="0"/>
            </a:br>
            <a:r>
              <a:rPr lang="en-US" sz="2000" dirty="0" smtClean="0"/>
              <a:t>push </a:t>
            </a:r>
            <a:r>
              <a:rPr lang="en-US" sz="2000" dirty="0" err="1" smtClean="0"/>
              <a:t>push</a:t>
            </a:r>
            <a:r>
              <a:rPr lang="en-US" sz="2000" dirty="0" smtClean="0"/>
              <a:t> </a:t>
            </a:r>
            <a:r>
              <a:rPr lang="en-US" sz="2000" dirty="0" err="1" smtClean="0"/>
              <a:t>push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and getting slobber</a:t>
            </a:r>
            <a:br>
              <a:rPr lang="en-US" sz="2000" dirty="0" smtClean="0"/>
            </a:br>
            <a:r>
              <a:rPr lang="en-US" sz="2000" dirty="0" smtClean="0"/>
              <a:t>all over the ball</a:t>
            </a:r>
            <a:br>
              <a:rPr lang="en-US" sz="2000" dirty="0" smtClean="0"/>
            </a:br>
            <a:r>
              <a:rPr lang="en-US" sz="2000" dirty="0" smtClean="0"/>
              <a:t>but no one cared</a:t>
            </a:r>
            <a:br>
              <a:rPr lang="en-US" sz="2000" dirty="0" smtClean="0"/>
            </a:br>
            <a:r>
              <a:rPr lang="en-US" sz="2000" dirty="0" smtClean="0"/>
              <a:t>because he was such a funny dog</a:t>
            </a:r>
            <a:br>
              <a:rPr lang="en-US" sz="2000" dirty="0" smtClean="0"/>
            </a:br>
            <a:r>
              <a:rPr lang="en-US" sz="2000" dirty="0" smtClean="0"/>
              <a:t>that dog Sky</a:t>
            </a:r>
          </a:p>
          <a:p>
            <a:r>
              <a:rPr lang="en-US" sz="2000" dirty="0" smtClean="0"/>
              <a:t>That straggly furry </a:t>
            </a:r>
          </a:p>
          <a:p>
            <a:r>
              <a:rPr lang="en-US" sz="2000" dirty="0" smtClean="0"/>
              <a:t>Smiling </a:t>
            </a:r>
          </a:p>
          <a:p>
            <a:r>
              <a:rPr lang="en-US" sz="2000" dirty="0" smtClean="0"/>
              <a:t>Dog </a:t>
            </a:r>
          </a:p>
          <a:p>
            <a:r>
              <a:rPr lang="en-US" sz="2000" dirty="0" smtClean="0"/>
              <a:t>Sky.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48265" y="1046480"/>
            <a:ext cx="36837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 I’d call him </a:t>
            </a:r>
            <a:br>
              <a:rPr lang="en-US" sz="2000" dirty="0" smtClean="0"/>
            </a:br>
            <a:r>
              <a:rPr lang="en-US" sz="2000" dirty="0" smtClean="0"/>
              <a:t>Every morning </a:t>
            </a:r>
            <a:br>
              <a:rPr lang="en-US" sz="2000" dirty="0" smtClean="0"/>
            </a:br>
            <a:r>
              <a:rPr lang="en-US" sz="2000" dirty="0" smtClean="0"/>
              <a:t>every evening </a:t>
            </a:r>
          </a:p>
          <a:p>
            <a:r>
              <a:rPr lang="en-US" sz="2000" dirty="0" smtClean="0"/>
              <a:t>Hey there, Sky! </a:t>
            </a:r>
          </a:p>
        </p:txBody>
      </p:sp>
      <p:sp>
        <p:nvSpPr>
          <p:cNvPr id="5" name="Explosion 1 4"/>
          <p:cNvSpPr/>
          <p:nvPr/>
        </p:nvSpPr>
        <p:spPr>
          <a:xfrm>
            <a:off x="7254241" y="1975665"/>
            <a:ext cx="4798056" cy="4882335"/>
          </a:xfrm>
          <a:prstGeom prst="irregularSeal1">
            <a:avLst/>
          </a:prstGeom>
          <a:solidFill>
            <a:schemeClr val="accent6">
              <a:alpha val="47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235949" y="3501172"/>
            <a:ext cx="28346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What poem is Jack imitating?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What </a:t>
            </a:r>
            <a:r>
              <a:rPr lang="en-US" u="sng" dirty="0" smtClean="0"/>
              <a:t>mood</a:t>
            </a:r>
            <a:r>
              <a:rPr lang="en-US" dirty="0" smtClean="0"/>
              <a:t> is this poem?</a:t>
            </a:r>
          </a:p>
          <a:p>
            <a:pPr marL="342900" indent="-342900">
              <a:buAutoNum type="arabicPeriod"/>
            </a:pPr>
            <a:r>
              <a:rPr lang="en-US" dirty="0"/>
              <a:t> </a:t>
            </a:r>
            <a:r>
              <a:rPr lang="en-US" dirty="0" smtClean="0"/>
              <a:t>Why do you think Jack is starting to write about his old pet? </a:t>
            </a:r>
          </a:p>
        </p:txBody>
      </p:sp>
    </p:spTree>
    <p:extLst>
      <p:ext uri="{BB962C8B-B14F-4D97-AF65-F5344CB8AC3E}">
        <p14:creationId xmlns:p14="http://schemas.microsoft.com/office/powerpoint/2010/main" val="292201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6101" y="62231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49-54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64" y="1257300"/>
            <a:ext cx="4171949" cy="5543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Yes, you can type up </a:t>
            </a:r>
          </a:p>
          <a:p>
            <a:pPr marL="0" indent="0">
              <a:buNone/>
            </a:pPr>
            <a:r>
              <a:rPr lang="en-US" sz="2400" dirty="0" smtClean="0"/>
              <a:t>What I wrote about </a:t>
            </a:r>
          </a:p>
          <a:p>
            <a:pPr marL="0" indent="0">
              <a:buNone/>
            </a:pPr>
            <a:r>
              <a:rPr lang="en-US" sz="2400" dirty="0" smtClean="0"/>
              <a:t>My dog Sky </a:t>
            </a:r>
            <a:br>
              <a:rPr lang="en-US" sz="2400" dirty="0" smtClean="0"/>
            </a:br>
            <a:r>
              <a:rPr lang="en-US" sz="2400" dirty="0" smtClean="0"/>
              <a:t>but don’t type up </a:t>
            </a:r>
            <a:br>
              <a:rPr lang="en-US" sz="2400" dirty="0" smtClean="0"/>
            </a:br>
            <a:r>
              <a:rPr lang="en-US" sz="2400" dirty="0" smtClean="0"/>
              <a:t>that other secret one </a:t>
            </a:r>
            <a:br>
              <a:rPr lang="en-US" sz="2400" dirty="0" smtClean="0"/>
            </a:br>
            <a:r>
              <a:rPr lang="en-US" sz="2400" dirty="0" smtClean="0"/>
              <a:t>I wrote-</a:t>
            </a:r>
            <a:br>
              <a:rPr lang="en-US" sz="2400" dirty="0" smtClean="0"/>
            </a:br>
            <a:r>
              <a:rPr lang="en-US" sz="2400" dirty="0" smtClean="0"/>
              <a:t>the one all folded up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in the envelope </a:t>
            </a:r>
            <a:br>
              <a:rPr lang="en-US" sz="2400" dirty="0" smtClean="0"/>
            </a:br>
            <a:r>
              <a:rPr lang="en-US" sz="2400" dirty="0" smtClean="0"/>
              <a:t>with tape on it. </a:t>
            </a:r>
            <a:br>
              <a:rPr lang="en-US" sz="2400" dirty="0" smtClean="0"/>
            </a:br>
            <a:r>
              <a:rPr lang="en-US" sz="2400" dirty="0" smtClean="0"/>
              <a:t>That one uses too many of </a:t>
            </a:r>
            <a:br>
              <a:rPr lang="en-US" sz="2400" dirty="0" smtClean="0"/>
            </a:br>
            <a:r>
              <a:rPr lang="en-US" sz="2400" dirty="0" smtClean="0"/>
              <a:t>Mr. Walter Dean Myers’s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words </a:t>
            </a:r>
            <a:br>
              <a:rPr lang="en-US" sz="2400" dirty="0" smtClean="0"/>
            </a:br>
            <a:r>
              <a:rPr lang="en-US" sz="2400" dirty="0" smtClean="0"/>
              <a:t>and maybe </a:t>
            </a:r>
            <a:br>
              <a:rPr lang="en-US" sz="2400" dirty="0" smtClean="0"/>
            </a:br>
            <a:r>
              <a:rPr lang="en-US" sz="2400" dirty="0" smtClean="0"/>
              <a:t>Mr. Dean Myer’s </a:t>
            </a:r>
            <a:br>
              <a:rPr lang="en-US" sz="2400" dirty="0" smtClean="0"/>
            </a:br>
            <a:r>
              <a:rPr lang="en-US" sz="2400" dirty="0" smtClean="0"/>
              <a:t>would get mad </a:t>
            </a:r>
            <a:br>
              <a:rPr lang="en-US" sz="2400" dirty="0" smtClean="0"/>
            </a:br>
            <a:r>
              <a:rPr lang="en-US" sz="2400" dirty="0" smtClean="0"/>
              <a:t>about that.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226" y="734080"/>
            <a:ext cx="2571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March 27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42025" y="1276033"/>
            <a:ext cx="36913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 was very glad to </a:t>
            </a:r>
          </a:p>
          <a:p>
            <a:r>
              <a:rPr lang="en-US" sz="2000" dirty="0" smtClean="0"/>
              <a:t>Hear that </a:t>
            </a:r>
            <a:br>
              <a:rPr lang="en-US" sz="2000" dirty="0" smtClean="0"/>
            </a:br>
            <a:r>
              <a:rPr lang="en-US" sz="2000" dirty="0" smtClean="0"/>
              <a:t>Mr. Walter Dean Myers </a:t>
            </a:r>
            <a:br>
              <a:rPr lang="en-US" sz="2000" dirty="0" smtClean="0"/>
            </a:br>
            <a:r>
              <a:rPr lang="en-US" sz="2000" dirty="0" smtClean="0"/>
              <a:t>is not the sort of person</a:t>
            </a:r>
            <a:br>
              <a:rPr lang="en-US" sz="2000" dirty="0" smtClean="0"/>
            </a:br>
            <a:r>
              <a:rPr lang="en-US" sz="2000" dirty="0" smtClean="0"/>
              <a:t>who would get mad</a:t>
            </a:r>
          </a:p>
          <a:p>
            <a:r>
              <a:rPr lang="en-US" sz="2000" dirty="0" smtClean="0"/>
              <a:t>At a boy</a:t>
            </a:r>
          </a:p>
          <a:p>
            <a:r>
              <a:rPr lang="en-US" sz="2000" dirty="0" smtClean="0"/>
              <a:t>For using some of his words. </a:t>
            </a:r>
            <a:br>
              <a:rPr lang="en-US" sz="2000" dirty="0" smtClean="0"/>
            </a:br>
            <a:r>
              <a:rPr lang="en-US" sz="2000" dirty="0" smtClean="0"/>
              <a:t>And thank you </a:t>
            </a:r>
            <a:br>
              <a:rPr lang="en-US" sz="2000" dirty="0" smtClean="0"/>
            </a:br>
            <a:r>
              <a:rPr lang="en-US" sz="2000" dirty="0" smtClean="0"/>
              <a:t>for typing up </a:t>
            </a:r>
            <a:br>
              <a:rPr lang="en-US" sz="2000" dirty="0" smtClean="0"/>
            </a:br>
            <a:r>
              <a:rPr lang="en-US" sz="2000" dirty="0" smtClean="0"/>
              <a:t>my secret poem </a:t>
            </a:r>
            <a:br>
              <a:rPr lang="en-US" sz="2000" dirty="0" smtClean="0"/>
            </a:br>
            <a:r>
              <a:rPr lang="en-US" sz="2000" dirty="0" smtClean="0"/>
              <a:t>the one that uses</a:t>
            </a:r>
            <a:br>
              <a:rPr lang="en-US" sz="2000" dirty="0" smtClean="0"/>
            </a:br>
            <a:r>
              <a:rPr lang="en-US" sz="2000" dirty="0" smtClean="0"/>
              <a:t>so many of </a:t>
            </a:r>
            <a:br>
              <a:rPr lang="en-US" sz="2000" dirty="0" smtClean="0"/>
            </a:br>
            <a:r>
              <a:rPr lang="en-US" sz="2000" dirty="0" smtClean="0"/>
              <a:t>Mr. Walter Dean Myer’s</a:t>
            </a:r>
            <a:br>
              <a:rPr lang="en-US" sz="2000" dirty="0" smtClean="0"/>
            </a:br>
            <a:r>
              <a:rPr lang="en-US" sz="2000" dirty="0" smtClean="0"/>
              <a:t>words</a:t>
            </a:r>
            <a:br>
              <a:rPr lang="en-US" sz="2000" dirty="0" smtClean="0"/>
            </a:br>
            <a:r>
              <a:rPr lang="en-US" sz="2000" dirty="0" smtClean="0"/>
              <a:t>and I like what </a:t>
            </a:r>
            <a:br>
              <a:rPr lang="en-US" sz="2000" dirty="0" smtClean="0"/>
            </a:br>
            <a:r>
              <a:rPr lang="en-US" sz="2000" dirty="0" smtClean="0"/>
              <a:t>you put </a:t>
            </a:r>
            <a:br>
              <a:rPr lang="en-US" sz="2000" dirty="0" smtClean="0"/>
            </a:br>
            <a:r>
              <a:rPr lang="en-US" sz="2000" dirty="0" smtClean="0"/>
              <a:t>at the top: </a:t>
            </a:r>
            <a:br>
              <a:rPr lang="en-US" sz="2000" dirty="0" smtClean="0"/>
            </a:br>
            <a:r>
              <a:rPr lang="en-US" sz="2000" dirty="0" smtClean="0"/>
              <a:t>Inspired by Walter Dean Myers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12175" y="803603"/>
            <a:ext cx="12458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April 4 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0" y="1065213"/>
            <a:ext cx="42570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That sounds good</a:t>
            </a:r>
            <a:br>
              <a:rPr lang="en-US" dirty="0" smtClean="0"/>
            </a:br>
            <a:r>
              <a:rPr lang="en-US" dirty="0" smtClean="0"/>
              <a:t>to my ears. </a:t>
            </a:r>
            <a:br>
              <a:rPr lang="en-US" dirty="0" smtClean="0"/>
            </a:br>
            <a:r>
              <a:rPr lang="en-US" dirty="0" smtClean="0"/>
              <a:t>Now no one will think I just copied</a:t>
            </a:r>
            <a:br>
              <a:rPr lang="en-US" dirty="0" smtClean="0"/>
            </a:br>
            <a:r>
              <a:rPr lang="en-US" dirty="0" smtClean="0"/>
              <a:t>because I couldn’t think of my own words. </a:t>
            </a:r>
            <a:br>
              <a:rPr lang="en-US" dirty="0" smtClean="0"/>
            </a:br>
            <a:r>
              <a:rPr lang="en-US" dirty="0" smtClean="0"/>
              <a:t>They will know </a:t>
            </a:r>
            <a:br>
              <a:rPr lang="en-US" dirty="0" smtClean="0"/>
            </a:br>
            <a:r>
              <a:rPr lang="en-US" dirty="0" smtClean="0"/>
              <a:t>I was </a:t>
            </a:r>
            <a:br>
              <a:rPr lang="en-US" dirty="0" smtClean="0"/>
            </a:br>
            <a:r>
              <a:rPr lang="en-US" dirty="0" smtClean="0"/>
              <a:t>inspired by </a:t>
            </a:r>
            <a:br>
              <a:rPr lang="en-US" dirty="0" smtClean="0"/>
            </a:br>
            <a:r>
              <a:rPr lang="en-US" dirty="0" smtClean="0"/>
              <a:t>Mr. Walter Dean Myers.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 don’t put it on the board yet, okay?</a:t>
            </a:r>
          </a:p>
          <a:p>
            <a:endParaRPr lang="en-US" dirty="0"/>
          </a:p>
          <a:p>
            <a:r>
              <a:rPr lang="en-US" dirty="0" smtClean="0"/>
              <a:t>Is Mr. Walter Dean Myers a live person?</a:t>
            </a:r>
          </a:p>
          <a:p>
            <a:endParaRPr lang="en-US" dirty="0"/>
          </a:p>
          <a:p>
            <a:r>
              <a:rPr lang="en-US" dirty="0" smtClean="0"/>
              <a:t>And if he is</a:t>
            </a:r>
            <a:br>
              <a:rPr lang="en-US" dirty="0" smtClean="0"/>
            </a:br>
            <a:r>
              <a:rPr lang="en-US" dirty="0" smtClean="0"/>
              <a:t>do you think he could ever come </a:t>
            </a:r>
          </a:p>
          <a:p>
            <a:r>
              <a:rPr lang="en-US" dirty="0" smtClean="0"/>
              <a:t>To our city </a:t>
            </a:r>
            <a:br>
              <a:rPr lang="en-US" dirty="0" smtClean="0"/>
            </a:br>
            <a:r>
              <a:rPr lang="en-US" dirty="0" smtClean="0"/>
              <a:t>to our school </a:t>
            </a:r>
            <a:br>
              <a:rPr lang="en-US" dirty="0" smtClean="0"/>
            </a:br>
            <a:r>
              <a:rPr lang="en-US" dirty="0" smtClean="0"/>
              <a:t>to our class?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09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6101" y="62231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49-54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5" y="2090093"/>
            <a:ext cx="2740976" cy="29695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And if he did </a:t>
            </a:r>
            <a:br>
              <a:rPr lang="en-US" dirty="0" smtClean="0"/>
            </a:br>
            <a:r>
              <a:rPr lang="en-US" dirty="0" smtClean="0"/>
              <a:t>we should hide </a:t>
            </a:r>
            <a:br>
              <a:rPr lang="en-US" dirty="0" smtClean="0"/>
            </a:br>
            <a:r>
              <a:rPr lang="en-US" dirty="0" smtClean="0"/>
              <a:t>my poem</a:t>
            </a:r>
            <a:br>
              <a:rPr lang="en-US" dirty="0" smtClean="0"/>
            </a:br>
            <a:r>
              <a:rPr lang="en-US" dirty="0" smtClean="0"/>
              <a:t>with his words-</a:t>
            </a:r>
            <a:br>
              <a:rPr lang="en-US" dirty="0" smtClean="0"/>
            </a:br>
            <a:r>
              <a:rPr lang="en-US" dirty="0" smtClean="0"/>
              <a:t>his it real good- </a:t>
            </a:r>
            <a:br>
              <a:rPr lang="en-US" dirty="0" smtClean="0"/>
            </a:br>
            <a:r>
              <a:rPr lang="en-US" dirty="0" smtClean="0"/>
              <a:t>just in case </a:t>
            </a:r>
            <a:br>
              <a:rPr lang="en-US" dirty="0" smtClean="0"/>
            </a:br>
            <a:r>
              <a:rPr lang="en-US" dirty="0" smtClean="0"/>
              <a:t>he would get mad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about that.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6849" y="1272070"/>
            <a:ext cx="3117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4 (continued)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95258" y="2236058"/>
            <a:ext cx="36913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No. </a:t>
            </a:r>
          </a:p>
          <a:p>
            <a:r>
              <a:rPr lang="en-US" sz="2400" dirty="0" smtClean="0"/>
              <a:t>No. No. No. No. NO !</a:t>
            </a:r>
          </a:p>
          <a:p>
            <a:endParaRPr lang="en-US" sz="2400" dirty="0"/>
          </a:p>
          <a:p>
            <a:r>
              <a:rPr lang="en-US" sz="2400" dirty="0" smtClean="0"/>
              <a:t>I can’t do it. </a:t>
            </a:r>
          </a:p>
          <a:p>
            <a:endParaRPr lang="en-US" sz="2400" dirty="0"/>
          </a:p>
          <a:p>
            <a:r>
              <a:rPr lang="en-US" sz="2400" dirty="0" smtClean="0"/>
              <a:t>You should do it. </a:t>
            </a:r>
            <a:br>
              <a:rPr lang="en-US" sz="2400" dirty="0" smtClean="0"/>
            </a:br>
            <a:r>
              <a:rPr lang="en-US" sz="2400" dirty="0" smtClean="0"/>
              <a:t>You’re a teacher.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47299" y="1395323"/>
            <a:ext cx="1457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April 9</a:t>
            </a:r>
            <a:r>
              <a:rPr lang="en-US" sz="2800" b="1" baseline="30000" dirty="0" smtClean="0">
                <a:solidFill>
                  <a:prstClr val="black"/>
                </a:solidFill>
              </a:rPr>
              <a:t>th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70800" y="1772910"/>
            <a:ext cx="42570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don’t agree that Mr. Walter Dean Myers might like to hear </a:t>
            </a:r>
          </a:p>
          <a:p>
            <a:r>
              <a:rPr lang="en-US" sz="2400" dirty="0" smtClean="0"/>
              <a:t>from a boy who likes his poems. </a:t>
            </a:r>
          </a:p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I think Mr. Walter Dean Myers </a:t>
            </a:r>
            <a:br>
              <a:rPr lang="en-US" sz="2400" dirty="0" smtClean="0"/>
            </a:br>
            <a:r>
              <a:rPr lang="en-US" sz="2400" dirty="0" smtClean="0"/>
              <a:t>would like to hear from a teacher</a:t>
            </a:r>
            <a:br>
              <a:rPr lang="en-US" sz="2400" dirty="0" smtClean="0"/>
            </a:br>
            <a:r>
              <a:rPr lang="en-US" sz="2400" dirty="0" smtClean="0"/>
              <a:t>who uses big words</a:t>
            </a:r>
            <a:br>
              <a:rPr lang="en-US" sz="2400" dirty="0" smtClean="0"/>
            </a:br>
            <a:r>
              <a:rPr lang="en-US" sz="2400" dirty="0" smtClean="0"/>
              <a:t>and knows how </a:t>
            </a:r>
          </a:p>
          <a:p>
            <a:r>
              <a:rPr lang="en-US" sz="2400" dirty="0" smtClean="0"/>
              <a:t>To spell</a:t>
            </a:r>
          </a:p>
          <a:p>
            <a:r>
              <a:rPr lang="en-US" sz="2400" dirty="0" smtClean="0"/>
              <a:t>And to </a:t>
            </a:r>
          </a:p>
          <a:p>
            <a:r>
              <a:rPr lang="en-US" sz="2400" dirty="0" smtClean="0"/>
              <a:t>Type.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8415275" y="1065213"/>
            <a:ext cx="1745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</a:rPr>
              <a:t>April </a:t>
            </a:r>
            <a:r>
              <a:rPr lang="en-US" sz="2800" b="1" dirty="0" smtClean="0">
                <a:solidFill>
                  <a:prstClr val="black"/>
                </a:solidFill>
              </a:rPr>
              <a:t>12th 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12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6101" y="62231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55-59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4812" y="1531293"/>
            <a:ext cx="5020628" cy="24819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Dear Mr. Walter Dean Myers, </a:t>
            </a:r>
          </a:p>
          <a:p>
            <a:pPr marL="0" indent="0">
              <a:buNone/>
            </a:pPr>
            <a:r>
              <a:rPr lang="en-US" sz="2400" dirty="0" smtClean="0"/>
              <a:t>You probably don’t want to hear from me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because I am only a boy and not a teacher </a:t>
            </a:r>
            <a:br>
              <a:rPr lang="en-US" sz="2400" dirty="0" smtClean="0"/>
            </a:br>
            <a:r>
              <a:rPr lang="en-US" sz="2400" dirty="0" smtClean="0"/>
              <a:t>and I don’t use big words</a:t>
            </a:r>
            <a:br>
              <a:rPr lang="en-US" sz="2400" dirty="0" smtClean="0"/>
            </a:br>
            <a:r>
              <a:rPr lang="en-US" sz="2400" dirty="0" smtClean="0"/>
              <a:t>and you probably won’t even read this</a:t>
            </a:r>
            <a:br>
              <a:rPr lang="en-US" sz="2400" dirty="0" smtClean="0"/>
            </a:br>
            <a:r>
              <a:rPr lang="en-US" sz="2400" dirty="0" smtClean="0"/>
              <a:t>or even if you do read it</a:t>
            </a:r>
            <a:br>
              <a:rPr lang="en-US" sz="2400" dirty="0" smtClean="0"/>
            </a:br>
            <a:r>
              <a:rPr lang="en-US" sz="2400" dirty="0" smtClean="0"/>
              <a:t>you probably are way too busy</a:t>
            </a:r>
            <a:br>
              <a:rPr lang="en-US" sz="2400" dirty="0" smtClean="0"/>
            </a:br>
            <a:r>
              <a:rPr lang="en-US" sz="2400" dirty="0" smtClean="0"/>
              <a:t>to answer it </a:t>
            </a:r>
            <a:br>
              <a:rPr lang="en-US" sz="2400" dirty="0" smtClean="0"/>
            </a:br>
            <a:r>
              <a:rPr lang="en-US" sz="2400" dirty="0" smtClean="0"/>
              <a:t>Let alone to the thing</a:t>
            </a:r>
            <a:br>
              <a:rPr lang="en-US" sz="2400" dirty="0" smtClean="0"/>
            </a:br>
            <a:r>
              <a:rPr lang="en-US" sz="2400" dirty="0" smtClean="0"/>
              <a:t>I am going to ask you </a:t>
            </a:r>
            <a:br>
              <a:rPr lang="en-US" sz="2400" dirty="0" smtClean="0"/>
            </a:br>
            <a:r>
              <a:rPr lang="en-US" sz="2400" dirty="0" smtClean="0"/>
              <a:t>and I want you to know </a:t>
            </a:r>
            <a:br>
              <a:rPr lang="en-US" sz="2400" dirty="0" smtClean="0"/>
            </a:br>
            <a:r>
              <a:rPr lang="en-US" sz="2400" dirty="0" smtClean="0"/>
              <a:t>that’s okay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3329" y="852930"/>
            <a:ext cx="3117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12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7549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6101" y="62231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55-59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4812" y="1531293"/>
            <a:ext cx="6280468" cy="24819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that’s okay</a:t>
            </a:r>
            <a:br>
              <a:rPr lang="en-US" sz="2400" dirty="0" smtClean="0"/>
            </a:br>
            <a:r>
              <a:rPr lang="en-US" sz="2400" dirty="0" smtClean="0"/>
              <a:t>because our teacher says </a:t>
            </a:r>
            <a:br>
              <a:rPr lang="en-US" sz="2400" dirty="0" smtClean="0"/>
            </a:br>
            <a:r>
              <a:rPr lang="en-US" sz="2400" dirty="0" smtClean="0"/>
              <a:t>writers are very </a:t>
            </a:r>
            <a:r>
              <a:rPr lang="en-US" sz="2400" dirty="0" err="1" smtClean="0"/>
              <a:t>very</a:t>
            </a:r>
            <a:r>
              <a:rPr lang="en-US" sz="2400" dirty="0" smtClean="0"/>
              <a:t> </a:t>
            </a:r>
            <a:r>
              <a:rPr lang="en-US" sz="2400" dirty="0" err="1" smtClean="0"/>
              <a:t>very</a:t>
            </a:r>
            <a:r>
              <a:rPr lang="en-US" sz="2400" dirty="0" smtClean="0"/>
              <a:t> </a:t>
            </a:r>
            <a:r>
              <a:rPr lang="en-US" sz="2400" dirty="0" err="1" smtClean="0"/>
              <a:t>very</a:t>
            </a:r>
            <a:r>
              <a:rPr lang="en-US" sz="24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busy </a:t>
            </a:r>
            <a:br>
              <a:rPr lang="en-US" sz="2400" dirty="0" smtClean="0"/>
            </a:br>
            <a:r>
              <a:rPr lang="en-US" sz="2400" dirty="0" smtClean="0"/>
              <a:t>trying to write their words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the phone is ringing</a:t>
            </a:r>
            <a:br>
              <a:rPr lang="en-US" sz="2400" dirty="0" smtClean="0"/>
            </a:br>
            <a:r>
              <a:rPr lang="en-US" sz="2400" dirty="0" smtClean="0"/>
              <a:t>and the fax is going </a:t>
            </a:r>
            <a:br>
              <a:rPr lang="en-US" sz="2400" dirty="0" smtClean="0"/>
            </a:br>
            <a:r>
              <a:rPr lang="en-US" sz="2400" dirty="0" smtClean="0"/>
              <a:t>and the bills need paying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and sometimes they get sick </a:t>
            </a:r>
            <a:br>
              <a:rPr lang="en-US" sz="2400" dirty="0" smtClean="0"/>
            </a:br>
            <a:r>
              <a:rPr lang="en-US" sz="2400" dirty="0" smtClean="0"/>
              <a:t>(I hope you are not sick, Mr. Walter Dean Myers)</a:t>
            </a:r>
            <a:br>
              <a:rPr lang="en-US" sz="2400" dirty="0" smtClean="0"/>
            </a:br>
            <a:r>
              <a:rPr lang="en-US" sz="2400" dirty="0" smtClean="0"/>
              <a:t>or their family gets sick</a:t>
            </a:r>
            <a:br>
              <a:rPr lang="en-US" sz="2400" dirty="0" smtClean="0"/>
            </a:br>
            <a:r>
              <a:rPr lang="en-US" sz="2400" dirty="0" smtClean="0"/>
              <a:t>or their electricity goes off </a:t>
            </a:r>
            <a:br>
              <a:rPr lang="en-US" sz="2400" dirty="0" smtClean="0"/>
            </a:br>
            <a:r>
              <a:rPr lang="en-US" sz="2400" dirty="0" smtClean="0"/>
              <a:t>or the car needs fixing</a:t>
            </a:r>
            <a:br>
              <a:rPr lang="en-US" sz="2400" dirty="0" smtClean="0"/>
            </a:br>
            <a:r>
              <a:rPr lang="en-US" sz="2400" dirty="0" smtClean="0"/>
              <a:t>or they have to go to the grocery store</a:t>
            </a:r>
            <a:br>
              <a:rPr lang="en-US" sz="2400" dirty="0" smtClean="0"/>
            </a:br>
            <a:r>
              <a:rPr lang="en-US" sz="2400" dirty="0" smtClean="0"/>
              <a:t>or do the laundry 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063329" y="852930"/>
            <a:ext cx="3117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12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906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350" y="186977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22-24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26" y="1321713"/>
            <a:ext cx="4171949" cy="55435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Remember the wheel barrow poem </a:t>
            </a:r>
          </a:p>
          <a:p>
            <a:pPr marL="0" indent="0">
              <a:buNone/>
            </a:pPr>
            <a:r>
              <a:rPr lang="en-US" sz="2400" dirty="0" smtClean="0"/>
              <a:t>You read </a:t>
            </a:r>
          </a:p>
          <a:p>
            <a:pPr marL="0" indent="0">
              <a:buNone/>
            </a:pPr>
            <a:r>
              <a:rPr lang="en-US" sz="2400" dirty="0" smtClean="0"/>
              <a:t>The first week</a:t>
            </a:r>
          </a:p>
          <a:p>
            <a:pPr marL="0" indent="0">
              <a:buNone/>
            </a:pPr>
            <a:r>
              <a:rPr lang="en-US" sz="2400" dirty="0" smtClean="0"/>
              <a:t>Of school?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Maybe the wheelbarrow poet </a:t>
            </a:r>
          </a:p>
          <a:p>
            <a:pPr marL="0" indent="0">
              <a:buNone/>
            </a:pPr>
            <a:r>
              <a:rPr lang="en-US" sz="2400" dirty="0" smtClean="0"/>
              <a:t>Was just</a:t>
            </a:r>
          </a:p>
          <a:p>
            <a:pPr marL="0" indent="0">
              <a:buNone/>
            </a:pPr>
            <a:r>
              <a:rPr lang="en-US" sz="2400" dirty="0" smtClean="0"/>
              <a:t>Making a picture with words</a:t>
            </a:r>
          </a:p>
          <a:p>
            <a:pPr marL="0" indent="0">
              <a:buNone/>
            </a:pPr>
            <a:r>
              <a:rPr lang="en-US" sz="2400" dirty="0" smtClean="0"/>
              <a:t>And someone else</a:t>
            </a:r>
          </a:p>
          <a:p>
            <a:pPr marL="0" indent="0">
              <a:buNone/>
            </a:pPr>
            <a:r>
              <a:rPr lang="en-US" sz="2400" dirty="0" smtClean="0"/>
              <a:t>Like maybe his teacher </a:t>
            </a:r>
          </a:p>
          <a:p>
            <a:pPr marL="0" indent="0">
              <a:buNone/>
            </a:pPr>
            <a:r>
              <a:rPr lang="en-US" sz="2400" dirty="0" smtClean="0"/>
              <a:t>Typed it up </a:t>
            </a:r>
          </a:p>
          <a:p>
            <a:pPr marL="0" indent="0">
              <a:buNone/>
            </a:pPr>
            <a:r>
              <a:rPr lang="en-US" sz="2400" dirty="0" smtClean="0"/>
              <a:t>And then people thought </a:t>
            </a:r>
          </a:p>
          <a:p>
            <a:pPr marL="0" indent="0">
              <a:buNone/>
            </a:pPr>
            <a:r>
              <a:rPr lang="en-US" sz="2400" dirty="0" smtClean="0"/>
              <a:t>It was a poem</a:t>
            </a:r>
          </a:p>
          <a:p>
            <a:pPr marL="0" indent="0">
              <a:buNone/>
            </a:pPr>
            <a:r>
              <a:rPr lang="en-US" sz="2400" dirty="0" smtClean="0"/>
              <a:t>Because </a:t>
            </a:r>
          </a:p>
          <a:p>
            <a:pPr marL="0" indent="0">
              <a:buNone/>
            </a:pPr>
            <a:r>
              <a:rPr lang="en-US" sz="2400" dirty="0" smtClean="0"/>
              <a:t>It looked like one </a:t>
            </a:r>
          </a:p>
          <a:p>
            <a:pPr marL="0" indent="0">
              <a:buNone/>
            </a:pPr>
            <a:r>
              <a:rPr lang="en-US" sz="2400" dirty="0" smtClean="0"/>
              <a:t>Typed up like that.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34025" y="854229"/>
            <a:ext cx="2047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January 17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76776" y="1257300"/>
            <a:ext cx="406717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 maybe</a:t>
            </a:r>
          </a:p>
          <a:p>
            <a:r>
              <a:rPr lang="en-US" sz="2000" dirty="0" smtClean="0"/>
              <a:t>That’s the same thing </a:t>
            </a:r>
          </a:p>
          <a:p>
            <a:r>
              <a:rPr lang="en-US" sz="2000" dirty="0" smtClean="0"/>
              <a:t>That happened with </a:t>
            </a:r>
          </a:p>
          <a:p>
            <a:r>
              <a:rPr lang="en-US" sz="2000" dirty="0" smtClean="0"/>
              <a:t>Mr. Robert Frost. </a:t>
            </a:r>
          </a:p>
          <a:p>
            <a:r>
              <a:rPr lang="en-US" sz="2000" dirty="0" smtClean="0"/>
              <a:t>Maybe he was just</a:t>
            </a:r>
          </a:p>
          <a:p>
            <a:r>
              <a:rPr lang="en-US" sz="2000" dirty="0" smtClean="0"/>
              <a:t>Making pictures with words</a:t>
            </a:r>
          </a:p>
          <a:p>
            <a:r>
              <a:rPr lang="en-US" sz="2000" dirty="0" smtClean="0"/>
              <a:t>About the snowy woods</a:t>
            </a:r>
          </a:p>
          <a:p>
            <a:r>
              <a:rPr lang="en-US" sz="2000" dirty="0" smtClean="0"/>
              <a:t>And the pasture—</a:t>
            </a:r>
          </a:p>
          <a:p>
            <a:r>
              <a:rPr lang="en-US" sz="2000" dirty="0" smtClean="0"/>
              <a:t>And his teacher</a:t>
            </a:r>
          </a:p>
          <a:p>
            <a:r>
              <a:rPr lang="en-US" sz="2000" dirty="0" smtClean="0"/>
              <a:t>Typed them up</a:t>
            </a:r>
          </a:p>
          <a:p>
            <a:r>
              <a:rPr lang="en-US" sz="2000" dirty="0" smtClean="0"/>
              <a:t>And they looked like poems</a:t>
            </a:r>
          </a:p>
          <a:p>
            <a:r>
              <a:rPr lang="en-US" sz="2000" dirty="0" smtClean="0"/>
              <a:t>So people thought</a:t>
            </a:r>
          </a:p>
          <a:p>
            <a:r>
              <a:rPr lang="en-US" sz="2000" dirty="0" smtClean="0"/>
              <a:t>They were poems. </a:t>
            </a:r>
          </a:p>
          <a:p>
            <a:endParaRPr lang="en-US" sz="2000" dirty="0"/>
          </a:p>
          <a:p>
            <a:r>
              <a:rPr lang="en-US" sz="2000" dirty="0" smtClean="0"/>
              <a:t>Like how you did </a:t>
            </a:r>
          </a:p>
          <a:p>
            <a:r>
              <a:rPr lang="en-US" sz="2000" dirty="0" smtClean="0"/>
              <a:t>With the blue-car things </a:t>
            </a:r>
          </a:p>
          <a:p>
            <a:r>
              <a:rPr lang="en-US" sz="2000" dirty="0" smtClean="0"/>
              <a:t>And reading-the-small-poems things</a:t>
            </a:r>
            <a:br>
              <a:rPr lang="en-US" sz="2000" dirty="0" smtClean="0"/>
            </a:br>
            <a:r>
              <a:rPr lang="en-US" sz="2000" dirty="0" smtClean="0"/>
              <a:t>On the board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77325" y="1321713"/>
            <a:ext cx="241934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Typed up </a:t>
            </a:r>
          </a:p>
          <a:p>
            <a:r>
              <a:rPr lang="en-US" sz="2000" dirty="0" smtClean="0"/>
              <a:t>They look like </a:t>
            </a:r>
          </a:p>
          <a:p>
            <a:r>
              <a:rPr lang="en-US" sz="2000" dirty="0" smtClean="0"/>
              <a:t>Poems</a:t>
            </a:r>
          </a:p>
          <a:p>
            <a:r>
              <a:rPr lang="en-US" sz="2000" dirty="0" smtClean="0"/>
              <a:t>And the other kids</a:t>
            </a:r>
          </a:p>
          <a:p>
            <a:r>
              <a:rPr lang="en-US" sz="2000" dirty="0" smtClean="0"/>
              <a:t>Are looking at them</a:t>
            </a:r>
          </a:p>
          <a:p>
            <a:r>
              <a:rPr lang="en-US" sz="2000" dirty="0" smtClean="0"/>
              <a:t>And they think</a:t>
            </a:r>
          </a:p>
          <a:p>
            <a:r>
              <a:rPr lang="en-US" sz="2000" dirty="0" smtClean="0"/>
              <a:t>They really are </a:t>
            </a:r>
          </a:p>
          <a:p>
            <a:r>
              <a:rPr lang="en-US" sz="2000" dirty="0" smtClean="0"/>
              <a:t>Poems </a:t>
            </a:r>
          </a:p>
          <a:p>
            <a:r>
              <a:rPr lang="en-US" sz="2000" dirty="0" smtClean="0"/>
              <a:t>And they </a:t>
            </a:r>
          </a:p>
          <a:p>
            <a:r>
              <a:rPr lang="en-US" sz="2000" dirty="0" smtClean="0"/>
              <a:t>Are all saying </a:t>
            </a:r>
          </a:p>
          <a:p>
            <a:r>
              <a:rPr lang="en-US" sz="2000" dirty="0" smtClean="0"/>
              <a:t>Who wrote that? </a:t>
            </a:r>
          </a:p>
        </p:txBody>
      </p:sp>
      <p:sp>
        <p:nvSpPr>
          <p:cNvPr id="9" name="Explosion 1 8"/>
          <p:cNvSpPr/>
          <p:nvPr/>
        </p:nvSpPr>
        <p:spPr>
          <a:xfrm>
            <a:off x="8743950" y="4724399"/>
            <a:ext cx="3286125" cy="2165211"/>
          </a:xfrm>
          <a:prstGeom prst="irregularSeal1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486900" y="5305425"/>
            <a:ext cx="20097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“making pictures with words”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33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6101" y="62231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55-59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3292" y="1376150"/>
            <a:ext cx="6280468" cy="24819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Or clean messes. </a:t>
            </a:r>
            <a:br>
              <a:rPr lang="en-US" sz="2400" dirty="0" smtClean="0"/>
            </a:br>
            <a:r>
              <a:rPr lang="en-US" sz="2400" dirty="0" smtClean="0"/>
              <a:t>I don’t know how </a:t>
            </a:r>
            <a:br>
              <a:rPr lang="en-US" sz="2400" dirty="0" smtClean="0"/>
            </a:br>
            <a:r>
              <a:rPr lang="en-US" sz="2400" dirty="0" smtClean="0"/>
              <a:t>you find the time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to write your words</a:t>
            </a:r>
            <a:br>
              <a:rPr lang="en-US" sz="2400" dirty="0" smtClean="0"/>
            </a:br>
            <a:r>
              <a:rPr lang="en-US" sz="2400" dirty="0" smtClean="0"/>
              <a:t>if you have to do all that stuff </a:t>
            </a:r>
            <a:br>
              <a:rPr lang="en-US" sz="2400" dirty="0" smtClean="0"/>
            </a:br>
            <a:r>
              <a:rPr lang="en-US" sz="2400" dirty="0" smtClean="0"/>
              <a:t>and maybe you should get </a:t>
            </a:r>
            <a:br>
              <a:rPr lang="en-US" sz="2400" dirty="0" smtClean="0"/>
            </a:br>
            <a:r>
              <a:rPr lang="en-US" sz="2400" dirty="0" smtClean="0"/>
              <a:t>a helper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So,  what I am asking you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is this:</a:t>
            </a:r>
            <a:br>
              <a:rPr lang="en-US" sz="2400" dirty="0" smtClean="0"/>
            </a:br>
            <a:r>
              <a:rPr lang="en-US" sz="2400" dirty="0" smtClean="0"/>
              <a:t>if you ever get the time to leave your house</a:t>
            </a:r>
            <a:br>
              <a:rPr lang="en-US" sz="2400" dirty="0" smtClean="0"/>
            </a:br>
            <a:r>
              <a:rPr lang="en-US" sz="2400" dirty="0" smtClean="0"/>
              <a:t>and if you feel like visiting a school</a:t>
            </a:r>
            <a:br>
              <a:rPr lang="en-US" sz="2400" dirty="0" smtClean="0"/>
            </a:br>
            <a:r>
              <a:rPr lang="en-US" sz="2400" dirty="0" smtClean="0"/>
              <a:t>where there might be some kids</a:t>
            </a:r>
            <a:br>
              <a:rPr lang="en-US" sz="2400" dirty="0" smtClean="0"/>
            </a:br>
            <a:r>
              <a:rPr lang="en-US" sz="2400" dirty="0" smtClean="0"/>
              <a:t>who like your poems</a:t>
            </a:r>
            <a:br>
              <a:rPr lang="en-US" sz="2400" dirty="0" smtClean="0"/>
            </a:br>
            <a:r>
              <a:rPr lang="en-US" sz="2400" dirty="0" smtClean="0"/>
              <a:t>would you ever maybe think about maybe </a:t>
            </a:r>
            <a:br>
              <a:rPr lang="en-US" sz="2400" dirty="0" smtClean="0"/>
            </a:br>
            <a:r>
              <a:rPr lang="en-US" sz="2400" dirty="0" smtClean="0"/>
              <a:t>coming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3329" y="852930"/>
            <a:ext cx="3117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12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2009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6101" y="62231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55-59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3292" y="1376150"/>
            <a:ext cx="7113588" cy="24819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Maybe </a:t>
            </a:r>
            <a:br>
              <a:rPr lang="en-US" sz="2400" dirty="0" smtClean="0"/>
            </a:br>
            <a:r>
              <a:rPr lang="en-US" sz="2400" dirty="0" smtClean="0"/>
              <a:t>to our school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which is a clean place </a:t>
            </a:r>
            <a:br>
              <a:rPr lang="en-US" sz="2400" dirty="0" smtClean="0"/>
            </a:br>
            <a:r>
              <a:rPr lang="en-US" sz="2400" dirty="0" smtClean="0"/>
              <a:t>with mostly nice</a:t>
            </a:r>
            <a:br>
              <a:rPr lang="en-US" sz="2400" dirty="0" smtClean="0"/>
            </a:br>
            <a:r>
              <a:rPr lang="en-US" sz="2400" dirty="0" smtClean="0"/>
              <a:t>people in it</a:t>
            </a:r>
            <a:br>
              <a:rPr lang="en-US" sz="2400" dirty="0" smtClean="0"/>
            </a:br>
            <a:r>
              <a:rPr lang="en-US" sz="2400" dirty="0" smtClean="0"/>
              <a:t>and I think our teacher </a:t>
            </a:r>
            <a:br>
              <a:rPr lang="en-US" sz="2400" dirty="0" smtClean="0"/>
            </a:br>
            <a:r>
              <a:rPr lang="en-US" sz="2400" dirty="0" smtClean="0"/>
              <a:t>Miss. </a:t>
            </a:r>
            <a:r>
              <a:rPr lang="en-US" sz="2400" dirty="0" err="1" smtClean="0"/>
              <a:t>Stretchberry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would maybe even </a:t>
            </a:r>
            <a:br>
              <a:rPr lang="en-US" sz="2400" dirty="0" smtClean="0"/>
            </a:br>
            <a:r>
              <a:rPr lang="en-US" sz="2400" dirty="0" smtClean="0"/>
              <a:t>make brownies for you </a:t>
            </a:r>
            <a:br>
              <a:rPr lang="en-US" sz="2400" dirty="0" smtClean="0"/>
            </a:br>
            <a:r>
              <a:rPr lang="en-US" sz="2400" dirty="0" smtClean="0"/>
              <a:t>because she sometimes </a:t>
            </a:r>
            <a:br>
              <a:rPr lang="en-US" sz="2400" dirty="0" smtClean="0"/>
            </a:br>
            <a:r>
              <a:rPr lang="en-US" sz="2400" dirty="0" smtClean="0"/>
              <a:t>makes them for us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 hope I haven’t too much stopped you from doing your </a:t>
            </a:r>
          </a:p>
          <a:p>
            <a:pPr marL="0" indent="0">
              <a:buNone/>
            </a:pPr>
            <a:r>
              <a:rPr lang="en-US" sz="2400" dirty="0" smtClean="0"/>
              <a:t>Writing of words</a:t>
            </a:r>
            <a:br>
              <a:rPr lang="en-US" sz="2400" dirty="0" smtClean="0"/>
            </a:br>
            <a:r>
              <a:rPr lang="en-US" sz="2400" dirty="0" smtClean="0"/>
              <a:t>and fixing your car</a:t>
            </a:r>
            <a:br>
              <a:rPr lang="en-US" sz="2400" dirty="0" smtClean="0"/>
            </a:br>
            <a:r>
              <a:rPr lang="en-US" sz="2400" dirty="0" smtClean="0"/>
              <a:t>and getting groceries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3329" y="852930"/>
            <a:ext cx="3117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12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134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6101" y="62231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55-59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3292" y="1376150"/>
            <a:ext cx="7113588" cy="24819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And all that stuff- </a:t>
            </a:r>
            <a:br>
              <a:rPr lang="en-US" sz="2000" dirty="0" smtClean="0"/>
            </a:br>
            <a:r>
              <a:rPr lang="en-US" sz="2000" dirty="0" smtClean="0"/>
              <a:t>just to read this letter –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which probably is taking you </a:t>
            </a:r>
            <a:br>
              <a:rPr lang="en-US" sz="2000" dirty="0" smtClean="0"/>
            </a:br>
            <a:r>
              <a:rPr lang="en-US" sz="2000" dirty="0" smtClean="0"/>
              <a:t>maybe fifteen minutes</a:t>
            </a:r>
            <a:br>
              <a:rPr lang="en-US" sz="2000" dirty="0" smtClean="0"/>
            </a:br>
            <a:r>
              <a:rPr lang="en-US" sz="2000" dirty="0" smtClean="0"/>
              <a:t>and in time </a:t>
            </a:r>
            <a:br>
              <a:rPr lang="en-US" sz="2000" dirty="0" smtClean="0"/>
            </a:br>
            <a:r>
              <a:rPr lang="en-US" sz="2000" dirty="0" smtClean="0"/>
              <a:t>you could’ve maybe </a:t>
            </a:r>
            <a:br>
              <a:rPr lang="en-US" sz="2000" dirty="0" smtClean="0"/>
            </a:br>
            <a:r>
              <a:rPr lang="en-US" sz="2000" dirty="0" smtClean="0"/>
              <a:t>written</a:t>
            </a:r>
            <a:br>
              <a:rPr lang="en-US" sz="2000" dirty="0" smtClean="0"/>
            </a:br>
            <a:r>
              <a:rPr lang="en-US" sz="2000" dirty="0" smtClean="0"/>
              <a:t>a whole new poem </a:t>
            </a:r>
            <a:br>
              <a:rPr lang="en-US" sz="2000" dirty="0" smtClean="0"/>
            </a:br>
            <a:r>
              <a:rPr lang="en-US" sz="2000" dirty="0" smtClean="0"/>
              <a:t>or at least the start</a:t>
            </a:r>
            <a:br>
              <a:rPr lang="en-US" sz="2000" dirty="0" smtClean="0"/>
            </a:br>
            <a:r>
              <a:rPr lang="en-US" sz="2000" dirty="0" smtClean="0"/>
              <a:t>of one </a:t>
            </a:r>
            <a:br>
              <a:rPr lang="en-US" sz="2000" dirty="0" smtClean="0"/>
            </a:br>
            <a:r>
              <a:rPr lang="en-US" sz="2000" dirty="0" smtClean="0"/>
              <a:t>and so I am sorry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For taking up your time </a:t>
            </a:r>
            <a:br>
              <a:rPr lang="en-US" sz="2000" dirty="0" smtClean="0"/>
            </a:br>
            <a:r>
              <a:rPr lang="en-US" sz="2000" dirty="0" smtClean="0"/>
              <a:t>and I understand if you can’t come to our clean school</a:t>
            </a:r>
            <a:br>
              <a:rPr lang="en-US" sz="2000" dirty="0" smtClean="0"/>
            </a:br>
            <a:r>
              <a:rPr lang="en-US" sz="2000" dirty="0" smtClean="0"/>
              <a:t>and read some of your poems to us</a:t>
            </a:r>
            <a:br>
              <a:rPr lang="en-US" sz="2000" dirty="0" smtClean="0"/>
            </a:br>
            <a:r>
              <a:rPr lang="en-US" sz="2000" dirty="0" smtClean="0"/>
              <a:t>and let us see your face </a:t>
            </a:r>
            <a:br>
              <a:rPr lang="en-US" sz="2000" dirty="0" smtClean="0"/>
            </a:br>
            <a:r>
              <a:rPr lang="en-US" sz="2000" dirty="0" smtClean="0"/>
              <a:t>which I bet is a friendly face. 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My Name is Jack. </a:t>
            </a:r>
            <a:br>
              <a:rPr lang="en-US" sz="2000" dirty="0" smtClean="0"/>
            </a:br>
            <a:r>
              <a:rPr lang="en-US" sz="2000" dirty="0" smtClean="0"/>
              <a:t>Bye, Mr. Walter Dean Myers.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3329" y="852930"/>
            <a:ext cx="3117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April 12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0684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6101" y="62231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55-59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89701" y="773859"/>
            <a:ext cx="744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hlinkClick r:id="rId2"/>
              </a:rPr>
              <a:t>WHO IS WALTER DEAN MYERS??</a:t>
            </a:r>
            <a:endParaRPr lang="en-US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63840">
            <a:off x="382560" y="2189547"/>
            <a:ext cx="1749860" cy="20347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23802">
            <a:off x="9754331" y="344437"/>
            <a:ext cx="1803400" cy="28178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0387" y="1420190"/>
            <a:ext cx="5764501" cy="34023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4477" y="3444456"/>
            <a:ext cx="1808163" cy="29642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23440" y="4944511"/>
            <a:ext cx="599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On page 10, Name 3 things you learned from the biography. 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rgbClr val="C00000"/>
                </a:solidFill>
              </a:rPr>
              <a:t>Ask 3 questions you would like to know about Walter Dean Myers that was not answered in the video. 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11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350" y="186977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</a:t>
            </a:r>
            <a:r>
              <a:rPr lang="en-US" sz="4800" b="1" u="sng" smtClean="0">
                <a:latin typeface="Bradley Hand ITC" panose="03070402050302030203" pitchFamily="66" charset="0"/>
              </a:rPr>
              <a:t>Pages 25-27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64" y="1257300"/>
            <a:ext cx="4171949" cy="5543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We were going for a drive </a:t>
            </a:r>
          </a:p>
          <a:p>
            <a:pPr marL="0" indent="0">
              <a:buNone/>
            </a:pPr>
            <a:r>
              <a:rPr lang="en-US" sz="2000" dirty="0" smtClean="0"/>
              <a:t>And my father said </a:t>
            </a:r>
          </a:p>
          <a:p>
            <a:pPr marL="0" indent="0">
              <a:buNone/>
            </a:pPr>
            <a:r>
              <a:rPr lang="en-US" sz="2000" i="1" dirty="0" smtClean="0"/>
              <a:t>We won’t be gone long – </a:t>
            </a:r>
          </a:p>
          <a:p>
            <a:pPr marL="0" indent="0">
              <a:buNone/>
            </a:pPr>
            <a:r>
              <a:rPr lang="en-US" sz="2000" i="1" dirty="0" smtClean="0"/>
              <a:t>You come too</a:t>
            </a:r>
          </a:p>
          <a:p>
            <a:pPr marL="0" indent="0">
              <a:buNone/>
            </a:pPr>
            <a:r>
              <a:rPr lang="en-US" sz="2400" dirty="0" smtClean="0"/>
              <a:t>And so I went </a:t>
            </a:r>
          </a:p>
          <a:p>
            <a:pPr marL="0" indent="0">
              <a:buNone/>
            </a:pPr>
            <a:r>
              <a:rPr lang="en-US" sz="2400" dirty="0" smtClean="0"/>
              <a:t>And we drove and drove</a:t>
            </a:r>
          </a:p>
          <a:p>
            <a:pPr marL="0" indent="0">
              <a:buNone/>
            </a:pPr>
            <a:r>
              <a:rPr lang="en-US" sz="2400" dirty="0" smtClean="0"/>
              <a:t>Until we stopped at a</a:t>
            </a:r>
          </a:p>
          <a:p>
            <a:pPr marL="0" indent="0">
              <a:buNone/>
            </a:pPr>
            <a:r>
              <a:rPr lang="en-US" sz="2400" dirty="0" smtClean="0"/>
              <a:t>Red brick building</a:t>
            </a:r>
          </a:p>
          <a:p>
            <a:pPr marL="0" indent="0">
              <a:buNone/>
            </a:pPr>
            <a:r>
              <a:rPr lang="en-US" sz="2400" dirty="0" smtClean="0"/>
              <a:t>With a sign</a:t>
            </a:r>
          </a:p>
          <a:p>
            <a:pPr marL="0" indent="0">
              <a:buNone/>
            </a:pPr>
            <a:r>
              <a:rPr lang="en-US" sz="2400" dirty="0" smtClean="0"/>
              <a:t>In blue letters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ANIMAL PROTECTION SHELTER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34025" y="854229"/>
            <a:ext cx="2047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January 24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62425" y="1257300"/>
            <a:ext cx="458152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And inside we walked </a:t>
            </a:r>
          </a:p>
          <a:p>
            <a:r>
              <a:rPr lang="en-US" sz="2200" dirty="0" smtClean="0"/>
              <a:t>Down a long cement path </a:t>
            </a:r>
          </a:p>
          <a:p>
            <a:r>
              <a:rPr lang="en-US" sz="2200" dirty="0" smtClean="0"/>
              <a:t>Past cages </a:t>
            </a:r>
          </a:p>
          <a:p>
            <a:r>
              <a:rPr lang="en-US" sz="2200" dirty="0" smtClean="0"/>
              <a:t>With all kinds of </a:t>
            </a:r>
          </a:p>
          <a:p>
            <a:r>
              <a:rPr lang="en-US" sz="2200" dirty="0" smtClean="0"/>
              <a:t>Dogs </a:t>
            </a:r>
          </a:p>
          <a:p>
            <a:r>
              <a:rPr lang="en-US" sz="2200" dirty="0" smtClean="0"/>
              <a:t>Big and small</a:t>
            </a:r>
          </a:p>
          <a:p>
            <a:r>
              <a:rPr lang="en-US" sz="2200" dirty="0" smtClean="0"/>
              <a:t>Fat and skinny </a:t>
            </a:r>
          </a:p>
          <a:p>
            <a:endParaRPr lang="en-US" sz="2200" dirty="0"/>
          </a:p>
          <a:p>
            <a:r>
              <a:rPr lang="en-US" sz="2200" dirty="0" smtClean="0"/>
              <a:t>Some of them hiding in the corner</a:t>
            </a:r>
          </a:p>
          <a:p>
            <a:r>
              <a:rPr lang="en-US" sz="2200" dirty="0" smtClean="0"/>
              <a:t>But most of them </a:t>
            </a:r>
          </a:p>
          <a:p>
            <a:r>
              <a:rPr lang="en-US" sz="2200" dirty="0" smtClean="0"/>
              <a:t>Bark-bark-barking and </a:t>
            </a:r>
          </a:p>
          <a:p>
            <a:r>
              <a:rPr lang="en-US" sz="2200" dirty="0" smtClean="0"/>
              <a:t>Jumping up </a:t>
            </a:r>
          </a:p>
          <a:p>
            <a:r>
              <a:rPr lang="en-US" sz="2200" dirty="0" smtClean="0"/>
              <a:t>Against the wire cage</a:t>
            </a:r>
          </a:p>
          <a:p>
            <a:r>
              <a:rPr lang="en-US" sz="2200" dirty="0" smtClean="0"/>
              <a:t>As we walked past, as if they were saying “Me! Me! Choose me!</a:t>
            </a:r>
          </a:p>
          <a:p>
            <a:r>
              <a:rPr lang="en-US" sz="2200" dirty="0" smtClean="0"/>
              <a:t>I’m the one!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8743950" y="854229"/>
            <a:ext cx="311943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 that’s where we saw </a:t>
            </a:r>
          </a:p>
          <a:p>
            <a:r>
              <a:rPr lang="en-US" sz="2000" dirty="0" smtClean="0"/>
              <a:t>The yellow dog</a:t>
            </a:r>
          </a:p>
          <a:p>
            <a:r>
              <a:rPr lang="en-US" sz="2000" dirty="0" smtClean="0"/>
              <a:t>Standing against the cage</a:t>
            </a:r>
          </a:p>
          <a:p>
            <a:r>
              <a:rPr lang="en-US" sz="2000" dirty="0" smtClean="0"/>
              <a:t>With his paws curled</a:t>
            </a:r>
          </a:p>
          <a:p>
            <a:r>
              <a:rPr lang="en-US" sz="2000" dirty="0" smtClean="0"/>
              <a:t>Around the wire</a:t>
            </a:r>
          </a:p>
          <a:p>
            <a:r>
              <a:rPr lang="en-US" sz="2000" dirty="0" smtClean="0"/>
              <a:t>And his long red tongue</a:t>
            </a:r>
          </a:p>
          <a:p>
            <a:r>
              <a:rPr lang="en-US" sz="2000" dirty="0" smtClean="0"/>
              <a:t>Hanging out</a:t>
            </a:r>
          </a:p>
          <a:p>
            <a:r>
              <a:rPr lang="en-US" sz="2000" dirty="0" smtClean="0"/>
              <a:t>And his big black eyes</a:t>
            </a:r>
          </a:p>
          <a:p>
            <a:r>
              <a:rPr lang="en-US" sz="2000" dirty="0" smtClean="0"/>
              <a:t>Looking a little sad </a:t>
            </a:r>
          </a:p>
          <a:p>
            <a:r>
              <a:rPr lang="en-US" sz="2000" dirty="0" smtClean="0"/>
              <a:t>And his long tail</a:t>
            </a:r>
          </a:p>
          <a:p>
            <a:endParaRPr lang="en-US" sz="2000" dirty="0" smtClean="0"/>
          </a:p>
          <a:p>
            <a:r>
              <a:rPr lang="en-US" sz="2000" dirty="0" smtClean="0"/>
              <a:t>Wag-wag-waging </a:t>
            </a:r>
          </a:p>
          <a:p>
            <a:r>
              <a:rPr lang="en-US" sz="2000" dirty="0" smtClean="0"/>
              <a:t>As if he were saying </a:t>
            </a:r>
          </a:p>
          <a:p>
            <a:r>
              <a:rPr lang="en-US" sz="2000" i="1" dirty="0" smtClean="0"/>
              <a:t>Me </a:t>
            </a:r>
            <a:r>
              <a:rPr lang="en-US" sz="2000" i="1" dirty="0" err="1" smtClean="0"/>
              <a:t>me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me</a:t>
            </a:r>
            <a:r>
              <a:rPr lang="en-US" sz="2000" i="1" dirty="0" smtClean="0"/>
              <a:t>! Choose me!</a:t>
            </a:r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and we did. </a:t>
            </a:r>
          </a:p>
          <a:p>
            <a:r>
              <a:rPr lang="en-US" sz="2000" dirty="0" smtClean="0"/>
              <a:t>We chose him! </a:t>
            </a:r>
          </a:p>
          <a:p>
            <a:endParaRPr lang="en-US" sz="2000" i="1" dirty="0"/>
          </a:p>
          <a:p>
            <a:endParaRPr lang="en-US" sz="20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70684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350" y="186977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25-27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7239" y="1190625"/>
            <a:ext cx="4171949" cy="5543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And in the car </a:t>
            </a:r>
          </a:p>
          <a:p>
            <a:pPr marL="0" indent="0">
              <a:buNone/>
            </a:pPr>
            <a:r>
              <a:rPr lang="en-US" sz="2400" dirty="0" smtClean="0"/>
              <a:t>He put his head </a:t>
            </a:r>
          </a:p>
          <a:p>
            <a:pPr marL="0" indent="0">
              <a:buNone/>
            </a:pPr>
            <a:r>
              <a:rPr lang="en-US" sz="2400" dirty="0" smtClean="0"/>
              <a:t>Against my chest</a:t>
            </a:r>
          </a:p>
          <a:p>
            <a:pPr marL="0" indent="0">
              <a:buNone/>
            </a:pPr>
            <a:r>
              <a:rPr lang="en-US" sz="2400" dirty="0" smtClean="0"/>
              <a:t>And wrapped his paws</a:t>
            </a:r>
          </a:p>
          <a:p>
            <a:pPr marL="0" indent="0">
              <a:buNone/>
            </a:pPr>
            <a:r>
              <a:rPr lang="en-US" sz="2400" dirty="0" smtClean="0"/>
              <a:t>Around my arm</a:t>
            </a:r>
          </a:p>
          <a:p>
            <a:pPr marL="0" indent="0">
              <a:buNone/>
            </a:pPr>
            <a:r>
              <a:rPr lang="en-US" sz="2400" dirty="0" smtClean="0"/>
              <a:t>As if he were saying </a:t>
            </a:r>
          </a:p>
          <a:p>
            <a:pPr marL="0" indent="0">
              <a:buNone/>
            </a:pPr>
            <a:r>
              <a:rPr lang="en-US" sz="2400" i="1" dirty="0" smtClean="0"/>
              <a:t>Thank you thank you thank you!</a:t>
            </a:r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r>
              <a:rPr lang="en-US" sz="2400" dirty="0" smtClean="0"/>
              <a:t>And the other dogs </a:t>
            </a:r>
          </a:p>
          <a:p>
            <a:pPr marL="0" indent="0">
              <a:buNone/>
            </a:pPr>
            <a:r>
              <a:rPr lang="en-US" sz="2400" dirty="0" smtClean="0"/>
              <a:t>In the cages </a:t>
            </a:r>
          </a:p>
          <a:p>
            <a:pPr marL="0" indent="0">
              <a:buNone/>
            </a:pPr>
            <a:r>
              <a:rPr lang="en-US" sz="2400" dirty="0" smtClean="0"/>
              <a:t>Get killed dead </a:t>
            </a:r>
          </a:p>
          <a:p>
            <a:pPr marL="0" indent="0">
              <a:buNone/>
            </a:pPr>
            <a:r>
              <a:rPr lang="en-US" sz="2400" dirty="0" smtClean="0"/>
              <a:t>If nobody chooses them.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43425" y="791230"/>
            <a:ext cx="2047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January 24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5" name="Explosion 1 4"/>
          <p:cNvSpPr/>
          <p:nvPr/>
        </p:nvSpPr>
        <p:spPr>
          <a:xfrm rot="258393">
            <a:off x="4865850" y="749074"/>
            <a:ext cx="6824663" cy="642665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54642" y="2571750"/>
            <a:ext cx="34861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What techniques did Jack borrow from Robert Frost, Carlos Williams and William Blake?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 What new information did we learn about Jack’s yellow dog? </a:t>
            </a:r>
          </a:p>
          <a:p>
            <a:endParaRPr lang="en-US" dirty="0"/>
          </a:p>
          <a:p>
            <a:r>
              <a:rPr lang="en-US" dirty="0" smtClean="0"/>
              <a:t>3. How did you feel when we read “other dogs get killed dead if nobody chooses them?”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5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350" y="186977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28-30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64" y="1352550"/>
            <a:ext cx="3205161" cy="5543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/>
              <a:t>Yes</a:t>
            </a:r>
          </a:p>
          <a:p>
            <a:pPr marL="0" indent="0">
              <a:buNone/>
            </a:pPr>
            <a:r>
              <a:rPr lang="en-US" sz="2200" dirty="0" smtClean="0"/>
              <a:t>You can type up</a:t>
            </a:r>
          </a:p>
          <a:p>
            <a:pPr marL="0" indent="0">
              <a:buNone/>
            </a:pPr>
            <a:r>
              <a:rPr lang="en-US" sz="2200" dirty="0" smtClean="0"/>
              <a:t>What I wrote </a:t>
            </a:r>
          </a:p>
          <a:p>
            <a:pPr marL="0" indent="0">
              <a:buNone/>
            </a:pPr>
            <a:r>
              <a:rPr lang="en-US" sz="2200" dirty="0" smtClean="0"/>
              <a:t>About my yellow dog</a:t>
            </a:r>
          </a:p>
          <a:p>
            <a:pPr marL="0" indent="0">
              <a:buNone/>
            </a:pPr>
            <a:r>
              <a:rPr lang="en-US" sz="2200" dirty="0" smtClean="0"/>
              <a:t>But leave off the part </a:t>
            </a:r>
          </a:p>
          <a:p>
            <a:pPr marL="0" indent="0">
              <a:buNone/>
            </a:pPr>
            <a:r>
              <a:rPr lang="en-US" sz="2200" dirty="0" smtClean="0"/>
              <a:t>About the other dogs </a:t>
            </a:r>
          </a:p>
          <a:p>
            <a:pPr marL="0" indent="0">
              <a:buNone/>
            </a:pPr>
            <a:r>
              <a:rPr lang="en-US" sz="2200" dirty="0" smtClean="0"/>
              <a:t>Getting killed dead</a:t>
            </a:r>
          </a:p>
          <a:p>
            <a:pPr marL="0" indent="0">
              <a:buNone/>
            </a:pPr>
            <a:r>
              <a:rPr lang="en-US" sz="2200" dirty="0" smtClean="0"/>
              <a:t>Because that’s too sad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And don’t put </a:t>
            </a:r>
          </a:p>
          <a:p>
            <a:pPr marL="0" indent="0">
              <a:buNone/>
            </a:pPr>
            <a:r>
              <a:rPr lang="en-US" sz="2200" dirty="0" smtClean="0"/>
              <a:t>my name on it</a:t>
            </a:r>
          </a:p>
          <a:p>
            <a:pPr marL="0" indent="0">
              <a:buNone/>
            </a:pPr>
            <a:r>
              <a:rPr lang="en-US" sz="2200" dirty="0" smtClean="0"/>
              <a:t>Please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1696" y="829330"/>
            <a:ext cx="2047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January 31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50406" y="905017"/>
            <a:ext cx="458152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And maybe it would look good on yellow paper</a:t>
            </a:r>
          </a:p>
          <a:p>
            <a:endParaRPr lang="en-US" sz="2200" dirty="0"/>
          </a:p>
          <a:p>
            <a:r>
              <a:rPr lang="en-US" sz="2200" dirty="0" smtClean="0"/>
              <a:t>And maybe the title </a:t>
            </a:r>
            <a:br>
              <a:rPr lang="en-US" sz="2200" dirty="0" smtClean="0"/>
            </a:br>
            <a:r>
              <a:rPr lang="en-US" sz="2200" dirty="0" smtClean="0"/>
              <a:t>should be </a:t>
            </a:r>
          </a:p>
          <a:p>
            <a:r>
              <a:rPr lang="en-US" sz="2200" dirty="0" smtClean="0"/>
              <a:t>YOU COME TOO. </a:t>
            </a:r>
          </a:p>
          <a:p>
            <a:endParaRPr lang="en-US" sz="2200" dirty="0"/>
          </a:p>
          <a:p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8432006" y="1231416"/>
            <a:ext cx="2047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February 7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15325" y="1925950"/>
            <a:ext cx="34218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Yes </a:t>
            </a:r>
          </a:p>
          <a:p>
            <a:r>
              <a:rPr lang="en-US" sz="2200" dirty="0" smtClean="0"/>
              <a:t>It does look good</a:t>
            </a:r>
          </a:p>
          <a:p>
            <a:r>
              <a:rPr lang="en-US" sz="2200" dirty="0" smtClean="0"/>
              <a:t>On yellow paper</a:t>
            </a:r>
          </a:p>
          <a:p>
            <a:r>
              <a:rPr lang="en-US" sz="2200" dirty="0" smtClean="0"/>
              <a:t>And you forgot </a:t>
            </a:r>
          </a:p>
          <a:p>
            <a:r>
              <a:rPr lang="en-US" sz="2200" dirty="0" smtClean="0"/>
              <a:t>(again) </a:t>
            </a:r>
          </a:p>
          <a:p>
            <a:r>
              <a:rPr lang="en-US" sz="2200" dirty="0" smtClean="0"/>
              <a:t>To leave more space</a:t>
            </a:r>
          </a:p>
          <a:p>
            <a:r>
              <a:rPr lang="en-US" sz="2200" dirty="0" smtClean="0"/>
              <a:t>Between the lines </a:t>
            </a:r>
          </a:p>
          <a:p>
            <a:r>
              <a:rPr lang="en-US" sz="2200" dirty="0" smtClean="0"/>
              <a:t>Like I did when I wrote it</a:t>
            </a:r>
          </a:p>
          <a:p>
            <a:r>
              <a:rPr lang="en-US" sz="2200" dirty="0" smtClean="0"/>
              <a:t>But, that’s okay though! </a:t>
            </a:r>
          </a:p>
        </p:txBody>
      </p:sp>
      <p:sp>
        <p:nvSpPr>
          <p:cNvPr id="10" name="Explosion 1 9"/>
          <p:cNvSpPr/>
          <p:nvPr/>
        </p:nvSpPr>
        <p:spPr>
          <a:xfrm>
            <a:off x="3249216" y="2800349"/>
            <a:ext cx="5389959" cy="3952875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0" y="4076700"/>
            <a:ext cx="2657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Why do you think Jack doesn’t want recognition for his poems?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1505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0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31-34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64" y="1257300"/>
            <a:ext cx="4171949" cy="5543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I like that poem we read today </a:t>
            </a:r>
          </a:p>
          <a:p>
            <a:pPr marL="0" indent="0">
              <a:buNone/>
            </a:pPr>
            <a:r>
              <a:rPr lang="en-US" sz="2000" dirty="0" smtClean="0"/>
              <a:t>About </a:t>
            </a:r>
            <a:r>
              <a:rPr lang="en-US" sz="2000" dirty="0" smtClean="0">
                <a:hlinkClick r:id="rId2"/>
              </a:rPr>
              <a:t>street music </a:t>
            </a:r>
          </a:p>
          <a:p>
            <a:pPr marL="0" indent="0">
              <a:buNone/>
            </a:pPr>
            <a:r>
              <a:rPr lang="en-US" sz="2000" dirty="0" smtClean="0">
                <a:hlinkClick r:id="rId2"/>
              </a:rPr>
              <a:t>In the city.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My street is not in the middle</a:t>
            </a:r>
          </a:p>
          <a:p>
            <a:pPr marL="0" indent="0">
              <a:buNone/>
            </a:pPr>
            <a:r>
              <a:rPr lang="en-US" sz="2000" dirty="0" smtClean="0"/>
              <a:t>Of the city</a:t>
            </a:r>
          </a:p>
          <a:p>
            <a:pPr marL="0" indent="0">
              <a:buNone/>
            </a:pPr>
            <a:r>
              <a:rPr lang="en-US" sz="2000" dirty="0" smtClean="0"/>
              <a:t>So it doesn’t have </a:t>
            </a:r>
            <a:br>
              <a:rPr lang="en-US" sz="2000" dirty="0" smtClean="0"/>
            </a:br>
            <a:r>
              <a:rPr lang="en-US" sz="2000" dirty="0" smtClean="0"/>
              <a:t>that LOUD music</a:t>
            </a:r>
          </a:p>
          <a:p>
            <a:pPr marL="0" indent="0">
              <a:buNone/>
            </a:pPr>
            <a:r>
              <a:rPr lang="en-US" sz="2000" dirty="0" smtClean="0"/>
              <a:t>Of horns and trucks</a:t>
            </a:r>
          </a:p>
          <a:p>
            <a:pPr marL="0" indent="0">
              <a:buNone/>
            </a:pPr>
            <a:r>
              <a:rPr lang="en-US" sz="2000" dirty="0" smtClean="0">
                <a:hlinkClick r:id="rId3"/>
              </a:rPr>
              <a:t>CLASH</a:t>
            </a:r>
            <a:br>
              <a:rPr lang="en-US" sz="2000" dirty="0" smtClean="0">
                <a:hlinkClick r:id="rId3"/>
              </a:rPr>
            </a:br>
            <a:r>
              <a:rPr lang="en-US" sz="2000" dirty="0" smtClean="0">
                <a:hlinkClick r:id="rId3"/>
              </a:rPr>
              <a:t>FLASH </a:t>
            </a:r>
            <a:br>
              <a:rPr lang="en-US" sz="2000" dirty="0" smtClean="0">
                <a:hlinkClick r:id="rId3"/>
              </a:rPr>
            </a:br>
            <a:r>
              <a:rPr lang="en-US" sz="2000" dirty="0" smtClean="0">
                <a:hlinkClick r:id="rId3"/>
              </a:rPr>
              <a:t>SCREECH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My street is on the edge </a:t>
            </a:r>
          </a:p>
          <a:p>
            <a:pPr marL="0" indent="0">
              <a:buNone/>
            </a:pPr>
            <a:r>
              <a:rPr lang="en-US" sz="2000" dirty="0" smtClean="0"/>
              <a:t>Of a city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367213" y="699730"/>
            <a:ext cx="2571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February 15th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62425" y="1257300"/>
            <a:ext cx="458152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 it has quiet music</a:t>
            </a:r>
          </a:p>
          <a:p>
            <a:r>
              <a:rPr lang="en-US" sz="2000" dirty="0" smtClean="0"/>
              <a:t>Most of the time</a:t>
            </a:r>
          </a:p>
          <a:p>
            <a:r>
              <a:rPr lang="en-US" sz="2000" dirty="0" smtClean="0"/>
              <a:t>WHISP</a:t>
            </a:r>
            <a:br>
              <a:rPr lang="en-US" sz="2000" dirty="0" smtClean="0"/>
            </a:br>
            <a:r>
              <a:rPr lang="en-US" sz="2000" dirty="0" smtClean="0"/>
              <a:t>MEOW</a:t>
            </a:r>
          </a:p>
          <a:p>
            <a:r>
              <a:rPr lang="en-US" sz="2000" dirty="0" smtClean="0"/>
              <a:t>SWISH</a:t>
            </a:r>
          </a:p>
          <a:p>
            <a:endParaRPr lang="en-US" sz="2000" dirty="0"/>
          </a:p>
          <a:p>
            <a:r>
              <a:rPr lang="en-US" sz="2000" dirty="0" smtClean="0"/>
              <a:t>My street is a </a:t>
            </a:r>
            <a:r>
              <a:rPr lang="en-US" sz="3200" dirty="0" smtClean="0">
                <a:latin typeface="Arial Narrow" panose="020B0606020202030204" pitchFamily="34" charset="0"/>
              </a:rPr>
              <a:t>THIN</a:t>
            </a:r>
            <a:r>
              <a:rPr lang="en-US" sz="2000" dirty="0" smtClean="0"/>
              <a:t> one </a:t>
            </a:r>
          </a:p>
          <a:p>
            <a:r>
              <a:rPr lang="en-US" sz="2000" dirty="0" smtClean="0"/>
              <a:t>With houses on both sides</a:t>
            </a:r>
          </a:p>
          <a:p>
            <a:r>
              <a:rPr lang="en-US" sz="2000" dirty="0" smtClean="0"/>
              <a:t>And my house is </a:t>
            </a:r>
          </a:p>
          <a:p>
            <a:r>
              <a:rPr lang="en-US" sz="2000" dirty="0" smtClean="0"/>
              <a:t>The white one </a:t>
            </a:r>
          </a:p>
          <a:p>
            <a:r>
              <a:rPr lang="en-US" sz="2000" dirty="0" smtClean="0"/>
              <a:t>With the red door. </a:t>
            </a:r>
          </a:p>
          <a:p>
            <a:endParaRPr lang="en-US" sz="2000" dirty="0"/>
          </a:p>
          <a:p>
            <a:r>
              <a:rPr lang="en-US" sz="2000" dirty="0" smtClean="0"/>
              <a:t>There is not too much traffic </a:t>
            </a:r>
          </a:p>
          <a:p>
            <a:r>
              <a:rPr lang="en-US" sz="2000" dirty="0" smtClean="0"/>
              <a:t>On my street– </a:t>
            </a:r>
          </a:p>
          <a:p>
            <a:r>
              <a:rPr lang="en-US" sz="2000" dirty="0" smtClean="0"/>
              <a:t>Not like in the middle of a city</a:t>
            </a:r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We play in yards and sometimes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24839" y="1057081"/>
            <a:ext cx="368379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the street</a:t>
            </a:r>
          </a:p>
          <a:p>
            <a:r>
              <a:rPr lang="en-US" sz="2000" dirty="0" smtClean="0"/>
              <a:t>But only if a grown up </a:t>
            </a:r>
          </a:p>
          <a:p>
            <a:r>
              <a:rPr lang="en-US" sz="2000" dirty="0" smtClean="0"/>
              <a:t>Or the big kids</a:t>
            </a:r>
          </a:p>
          <a:p>
            <a:r>
              <a:rPr lang="en-US" sz="2000" dirty="0" smtClean="0"/>
              <a:t>Are out there, too, </a:t>
            </a:r>
          </a:p>
          <a:p>
            <a:r>
              <a:rPr lang="en-US" sz="2000" dirty="0" smtClean="0"/>
              <a:t>And they will shout </a:t>
            </a:r>
          </a:p>
          <a:p>
            <a:r>
              <a:rPr lang="en-US" sz="2000" dirty="0" smtClean="0"/>
              <a:t>CAR! </a:t>
            </a:r>
          </a:p>
          <a:p>
            <a:r>
              <a:rPr lang="en-US" sz="2000" dirty="0" smtClean="0"/>
              <a:t>If they see a car </a:t>
            </a:r>
          </a:p>
          <a:p>
            <a:r>
              <a:rPr lang="en-US" sz="2000" dirty="0" smtClean="0"/>
              <a:t>Coming down our street. </a:t>
            </a:r>
          </a:p>
          <a:p>
            <a:endParaRPr lang="en-US" sz="2000" dirty="0"/>
          </a:p>
          <a:p>
            <a:r>
              <a:rPr lang="en-US" sz="2000" dirty="0" smtClean="0"/>
              <a:t>At both ends of our street</a:t>
            </a:r>
          </a:p>
          <a:p>
            <a:r>
              <a:rPr lang="en-US" sz="2000" dirty="0" smtClean="0"/>
              <a:t>Are yellow signs that say </a:t>
            </a:r>
          </a:p>
          <a:p>
            <a:r>
              <a:rPr lang="en-US" sz="2000" dirty="0" smtClean="0"/>
              <a:t>Caution! Children at Play!</a:t>
            </a:r>
          </a:p>
          <a:p>
            <a:r>
              <a:rPr lang="en-US" sz="2000" dirty="0" smtClean="0"/>
              <a:t>But sometimes the cars pay </a:t>
            </a:r>
          </a:p>
          <a:p>
            <a:r>
              <a:rPr lang="en-US" sz="2000" dirty="0" smtClean="0"/>
              <a:t>No attention </a:t>
            </a:r>
          </a:p>
          <a:p>
            <a:r>
              <a:rPr lang="en-US" sz="2000" dirty="0" smtClean="0"/>
              <a:t>And speed down</a:t>
            </a:r>
          </a:p>
          <a:p>
            <a:r>
              <a:rPr lang="en-US" sz="2000" dirty="0" smtClean="0"/>
              <a:t>The road </a:t>
            </a:r>
          </a:p>
          <a:p>
            <a:r>
              <a:rPr lang="en-US" sz="2000" dirty="0" smtClean="0"/>
              <a:t>As if they are in a big hurry </a:t>
            </a:r>
          </a:p>
          <a:p>
            <a:r>
              <a:rPr lang="en-US" sz="2000" dirty="0" smtClean="0"/>
              <a:t>With many miles to go </a:t>
            </a:r>
          </a:p>
          <a:p>
            <a:r>
              <a:rPr lang="en-US" sz="2000" dirty="0" smtClean="0"/>
              <a:t>Before they sleep.  </a:t>
            </a:r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4530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350" y="186977"/>
            <a:ext cx="8629650" cy="873125"/>
          </a:xfrm>
        </p:spPr>
        <p:txBody>
          <a:bodyPr>
            <a:normAutofit fontScale="90000"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</a:t>
            </a:r>
            <a:r>
              <a:rPr lang="en-US" sz="4800" b="1" dirty="0" smtClean="0">
                <a:latin typeface="Bradley Hand ITC" panose="03070402050302030203" pitchFamily="66" charset="0"/>
              </a:rPr>
              <a:t>  ______ Music Poem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65" y="1060102"/>
            <a:ext cx="4776786" cy="2883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 In page 6 and 7 of your response journal please create a </a:t>
            </a:r>
            <a:r>
              <a:rPr lang="en-US" sz="2000" dirty="0"/>
              <a:t>V</a:t>
            </a:r>
            <a:r>
              <a:rPr lang="en-US" sz="2000" dirty="0" smtClean="0"/>
              <a:t>enn diagram.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Compare and contrast your street you live on with Jack’s.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Please have at least 6 examples (total)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976938" y="1272332"/>
            <a:ext cx="5510211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“___________ MUSIC”</a:t>
            </a:r>
          </a:p>
          <a:p>
            <a:endParaRPr lang="en-US" sz="2400" dirty="0"/>
          </a:p>
          <a:p>
            <a:r>
              <a:rPr lang="en-US" sz="3200" dirty="0" smtClean="0"/>
              <a:t>Think of a place with specific sounds. </a:t>
            </a:r>
          </a:p>
          <a:p>
            <a:endParaRPr lang="en-US" sz="3200" dirty="0"/>
          </a:p>
          <a:p>
            <a:r>
              <a:rPr lang="en-US" sz="3200" dirty="0" smtClean="0"/>
              <a:t>You must incorporate at least 5 examples of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Onomatopoeia</a:t>
            </a:r>
            <a:r>
              <a:rPr lang="en-US" sz="3200" dirty="0" smtClean="0"/>
              <a:t>. </a:t>
            </a:r>
          </a:p>
          <a:p>
            <a:endParaRPr lang="en-US" sz="3200" dirty="0"/>
          </a:p>
          <a:p>
            <a:r>
              <a:rPr lang="en-US" sz="3200" dirty="0" smtClean="0"/>
              <a:t>Your poem can be any format you choose! </a:t>
            </a:r>
          </a:p>
        </p:txBody>
      </p:sp>
      <p:sp>
        <p:nvSpPr>
          <p:cNvPr id="5" name="Oval 4"/>
          <p:cNvSpPr/>
          <p:nvPr/>
        </p:nvSpPr>
        <p:spPr>
          <a:xfrm>
            <a:off x="466725" y="3810001"/>
            <a:ext cx="2609850" cy="241935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038350" y="3810001"/>
            <a:ext cx="2605088" cy="2562224"/>
          </a:xfrm>
          <a:prstGeom prst="ellipse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4850" y="6227506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JACK’S Street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95575" y="6328291"/>
            <a:ext cx="178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Your Street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36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25" y="79376"/>
            <a:ext cx="6648450" cy="958850"/>
          </a:xfrm>
        </p:spPr>
        <p:txBody>
          <a:bodyPr>
            <a:normAutofit/>
          </a:bodyPr>
          <a:lstStyle/>
          <a:p>
            <a:r>
              <a:rPr lang="en-US" sz="4000" dirty="0" smtClean="0">
                <a:hlinkClick r:id="rId2"/>
              </a:rPr>
              <a:t>“________ Music” Poem 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84287"/>
            <a:ext cx="3924300" cy="15462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        Restaurant Music </a:t>
            </a:r>
          </a:p>
          <a:p>
            <a:pPr marL="0" indent="0">
              <a:buNone/>
            </a:pPr>
            <a:r>
              <a:rPr lang="en-US" dirty="0" smtClean="0"/>
              <a:t>Inspired by “Street Music” </a:t>
            </a:r>
          </a:p>
          <a:p>
            <a:pPr marL="0" indent="0">
              <a:buNone/>
            </a:pPr>
            <a:r>
              <a:rPr lang="en-US" dirty="0" smtClean="0"/>
              <a:t>By: Mrs. Ritchie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1165223"/>
            <a:ext cx="337185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restaurant:</a:t>
            </a:r>
          </a:p>
          <a:p>
            <a:r>
              <a:rPr lang="en-US" sz="2000" dirty="0" smtClean="0"/>
              <a:t>Always has busy noise</a:t>
            </a:r>
          </a:p>
          <a:p>
            <a:r>
              <a:rPr lang="en-US" sz="2000" dirty="0" smtClean="0"/>
              <a:t>Scuffling around the place</a:t>
            </a:r>
          </a:p>
          <a:p>
            <a:r>
              <a:rPr lang="en-US" sz="2000" dirty="0" smtClean="0"/>
              <a:t>Chatter of patrons</a:t>
            </a:r>
          </a:p>
          <a:p>
            <a:r>
              <a:rPr lang="en-US" sz="2000" dirty="0" smtClean="0"/>
              <a:t>Yelling of cooks in the kitchen</a:t>
            </a:r>
          </a:p>
          <a:p>
            <a:endParaRPr lang="en-US" sz="2000" dirty="0"/>
          </a:p>
          <a:p>
            <a:r>
              <a:rPr lang="en-US" sz="2000" dirty="0" smtClean="0"/>
              <a:t>V o c a b u l a r </a:t>
            </a:r>
            <a:r>
              <a:rPr lang="en-US" sz="2000" dirty="0" err="1" smtClean="0"/>
              <a:t>i</a:t>
            </a:r>
            <a:r>
              <a:rPr lang="en-US" sz="2000" dirty="0" smtClean="0"/>
              <a:t> e s </a:t>
            </a:r>
          </a:p>
          <a:p>
            <a:r>
              <a:rPr lang="en-US" sz="2000" dirty="0" smtClean="0"/>
              <a:t>Of 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BANGING 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CLASHING 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SCRAPING 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SIZZLING 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POPPING </a:t>
            </a:r>
          </a:p>
          <a:p>
            <a:endParaRPr lang="en-US" sz="2000" dirty="0"/>
          </a:p>
          <a:p>
            <a:r>
              <a:rPr lang="en-US" sz="2000" dirty="0" err="1" smtClean="0"/>
              <a:t>Friers</a:t>
            </a:r>
            <a:r>
              <a:rPr lang="en-US" sz="2000" dirty="0" smtClean="0"/>
              <a:t> and Grills </a:t>
            </a:r>
          </a:p>
          <a:p>
            <a:r>
              <a:rPr lang="en-US" sz="2000" dirty="0" smtClean="0"/>
              <a:t>Many </a:t>
            </a:r>
            <a:br>
              <a:rPr lang="en-US" sz="2000" dirty="0" smtClean="0"/>
            </a:br>
            <a:r>
              <a:rPr lang="en-US" sz="2000" dirty="0" smtClean="0"/>
              <a:t>Language Combinations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791575" y="1263651"/>
            <a:ext cx="245745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 Background music </a:t>
            </a:r>
            <a:br>
              <a:rPr lang="en-US" sz="2000" dirty="0" smtClean="0"/>
            </a:br>
            <a:r>
              <a:rPr lang="en-US" sz="2000" dirty="0" smtClean="0"/>
              <a:t>Silently plays </a:t>
            </a:r>
          </a:p>
          <a:p>
            <a:r>
              <a:rPr lang="en-US" sz="2000" dirty="0" smtClean="0"/>
              <a:t>as Chaos Ensues </a:t>
            </a:r>
          </a:p>
          <a:p>
            <a:endParaRPr lang="en-US" sz="2000" dirty="0" smtClean="0"/>
          </a:p>
          <a:p>
            <a:r>
              <a:rPr lang="en-US" sz="2000" dirty="0" smtClean="0"/>
              <a:t>A rock band </a:t>
            </a:r>
          </a:p>
          <a:p>
            <a:r>
              <a:rPr lang="en-US" sz="2000" dirty="0" smtClean="0"/>
              <a:t>Of different beats</a:t>
            </a:r>
          </a:p>
          <a:p>
            <a:r>
              <a:rPr lang="en-US" sz="2000" dirty="0" smtClean="0"/>
              <a:t>And </a:t>
            </a:r>
          </a:p>
          <a:p>
            <a:r>
              <a:rPr lang="en-US" sz="2000" dirty="0" err="1" smtClean="0"/>
              <a:t>Rhyhms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Stuck in my head </a:t>
            </a:r>
          </a:p>
          <a:p>
            <a:endParaRPr lang="en-US" sz="2000" dirty="0"/>
          </a:p>
          <a:p>
            <a:r>
              <a:rPr lang="en-US" sz="2000" dirty="0" smtClean="0"/>
              <a:t>With this always noise </a:t>
            </a:r>
          </a:p>
          <a:p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 smtClean="0"/>
              <a:t>Restaurant Music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076574"/>
            <a:ext cx="3314700" cy="312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663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66697"/>
            <a:ext cx="8629650" cy="873125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latin typeface="Bradley Hand ITC" panose="03070402050302030203" pitchFamily="66" charset="0"/>
              </a:rPr>
              <a:t>Love That Dog: Pages 35-37</a:t>
            </a:r>
            <a:endParaRPr lang="en-US" sz="4800" b="1" u="sng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301432"/>
            <a:ext cx="4171949" cy="55435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That was so great </a:t>
            </a:r>
          </a:p>
          <a:p>
            <a:pPr marL="0" indent="0">
              <a:buNone/>
            </a:pPr>
            <a:r>
              <a:rPr lang="en-US" sz="2000" dirty="0" smtClean="0"/>
              <a:t>Those poems you showed us today </a:t>
            </a:r>
          </a:p>
          <a:p>
            <a:pPr marL="0" indent="0">
              <a:buNone/>
            </a:pPr>
            <a:r>
              <a:rPr lang="en-US" sz="2000" dirty="0" smtClean="0"/>
              <a:t>Where the words </a:t>
            </a:r>
          </a:p>
          <a:p>
            <a:pPr marL="0" indent="0">
              <a:buNone/>
            </a:pPr>
            <a:r>
              <a:rPr lang="en-US" sz="2000" dirty="0" smtClean="0"/>
              <a:t>Make the shape </a:t>
            </a:r>
          </a:p>
          <a:p>
            <a:pPr marL="0" indent="0">
              <a:buNone/>
            </a:pPr>
            <a:r>
              <a:rPr lang="en-US" sz="2000" dirty="0" smtClean="0"/>
              <a:t>Of the thing</a:t>
            </a:r>
          </a:p>
          <a:p>
            <a:pPr marL="0" indent="0">
              <a:buNone/>
            </a:pPr>
            <a:r>
              <a:rPr lang="en-US" sz="2000" dirty="0" smtClean="0"/>
              <a:t>That the poem </a:t>
            </a:r>
          </a:p>
          <a:p>
            <a:pPr marL="0" indent="0">
              <a:buNone/>
            </a:pPr>
            <a:r>
              <a:rPr lang="en-US" sz="2000" dirty="0" smtClean="0"/>
              <a:t>Is about--- </a:t>
            </a:r>
          </a:p>
          <a:p>
            <a:pPr marL="0" indent="0">
              <a:buNone/>
            </a:pPr>
            <a:r>
              <a:rPr lang="en-US" sz="2000" dirty="0" smtClean="0"/>
              <a:t>Like the one about an </a:t>
            </a:r>
            <a:r>
              <a:rPr lang="en-US" sz="2000" dirty="0" smtClean="0">
                <a:hlinkClick r:id="rId2"/>
              </a:rPr>
              <a:t>apple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That was shaped like an apple</a:t>
            </a:r>
          </a:p>
          <a:p>
            <a:pPr marL="0" indent="0">
              <a:buNone/>
            </a:pPr>
            <a:r>
              <a:rPr lang="en-US" sz="2000" dirty="0" smtClean="0"/>
              <a:t>And the one about the house </a:t>
            </a:r>
          </a:p>
          <a:p>
            <a:pPr marL="0" indent="0">
              <a:buNone/>
            </a:pPr>
            <a:r>
              <a:rPr lang="en-US" sz="2000" dirty="0" smtClean="0"/>
              <a:t>That was shaped like a house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My brain was pop-pop-popping</a:t>
            </a:r>
          </a:p>
          <a:p>
            <a:pPr marL="0" indent="0">
              <a:buNone/>
            </a:pPr>
            <a:r>
              <a:rPr lang="en-US" sz="2000" dirty="0" smtClean="0"/>
              <a:t>When I was looking at those poems</a:t>
            </a:r>
          </a:p>
          <a:p>
            <a:pPr marL="0" indent="0">
              <a:buNone/>
            </a:pPr>
            <a:r>
              <a:rPr lang="en-US" sz="2000" dirty="0" smtClean="0"/>
              <a:t>I never knew a poet person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23914" y="778212"/>
            <a:ext cx="2571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February 21st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01413" y="2345282"/>
            <a:ext cx="3219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Could do that funny </a:t>
            </a:r>
          </a:p>
          <a:p>
            <a:r>
              <a:rPr lang="en-US" sz="2000" dirty="0" smtClean="0"/>
              <a:t>Kind of thing 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056187" y="5231428"/>
            <a:ext cx="36837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 tried one of those poems </a:t>
            </a:r>
          </a:p>
          <a:p>
            <a:r>
              <a:rPr lang="en-US" sz="2000" dirty="0" smtClean="0"/>
              <a:t>That look like </a:t>
            </a:r>
          </a:p>
          <a:p>
            <a:r>
              <a:rPr lang="en-US" sz="2000" dirty="0" smtClean="0"/>
              <a:t>What’s it about </a:t>
            </a:r>
            <a:endParaRPr lang="en-US" sz="2000" dirty="0"/>
          </a:p>
          <a:p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583090" y="1039822"/>
            <a:ext cx="2571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February 26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7877" y="1646329"/>
            <a:ext cx="4476750" cy="3327718"/>
          </a:xfrm>
          <a:prstGeom prst="rect">
            <a:avLst/>
          </a:prstGeom>
        </p:spPr>
      </p:pic>
      <p:sp>
        <p:nvSpPr>
          <p:cNvPr id="12" name="Circular Arrow 11"/>
          <p:cNvSpPr/>
          <p:nvPr/>
        </p:nvSpPr>
        <p:spPr>
          <a:xfrm rot="4111119" flipH="1" flipV="1">
            <a:off x="5538481" y="4339664"/>
            <a:ext cx="1498415" cy="1646804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82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1430</Words>
  <Application>Microsoft Office PowerPoint</Application>
  <PresentationFormat>Widescreen</PresentationFormat>
  <Paragraphs>413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</vt:lpstr>
      <vt:lpstr>Arial Narrow</vt:lpstr>
      <vt:lpstr>Book Antiqua</vt:lpstr>
      <vt:lpstr>Bradley Hand ITC</vt:lpstr>
      <vt:lpstr>Calibri</vt:lpstr>
      <vt:lpstr>Calibri Light</vt:lpstr>
      <vt:lpstr>Office Theme</vt:lpstr>
      <vt:lpstr>Love That Dog</vt:lpstr>
      <vt:lpstr>Love That Dog: Pages 22-24</vt:lpstr>
      <vt:lpstr>Love That Dog: Pages 25-27</vt:lpstr>
      <vt:lpstr>Love That Dog: Pages 25-27</vt:lpstr>
      <vt:lpstr>Love That Dog: Pages 28-30</vt:lpstr>
      <vt:lpstr>Love That Dog: Pages 31-34</vt:lpstr>
      <vt:lpstr>Love That Dog:  ______ Music Poem</vt:lpstr>
      <vt:lpstr>“________ Music” Poem  </vt:lpstr>
      <vt:lpstr>Love That Dog: Pages 35-37</vt:lpstr>
      <vt:lpstr>Love That Dog:  Concrete Poetry </vt:lpstr>
      <vt:lpstr>Love That Dog: Pages 38-41</vt:lpstr>
      <vt:lpstr>Love That Dog: Pages 42-45</vt:lpstr>
      <vt:lpstr>“Love That ______” Dean Walter Myers Inspired Poem</vt:lpstr>
      <vt:lpstr>  Love That Dog: By Jack  </vt:lpstr>
      <vt:lpstr>Love That Dog: Pages 46-48</vt:lpstr>
      <vt:lpstr>Love That Dog: Pages 49-54</vt:lpstr>
      <vt:lpstr>Love That Dog: Pages 49-54</vt:lpstr>
      <vt:lpstr>Love That Dog: Pages 55-59</vt:lpstr>
      <vt:lpstr>Love That Dog: Pages 55-59</vt:lpstr>
      <vt:lpstr>Love That Dog: Pages 55-59</vt:lpstr>
      <vt:lpstr>Love That Dog: Pages 55-59</vt:lpstr>
      <vt:lpstr>Love That Dog: Pages 55-59</vt:lpstr>
      <vt:lpstr>Love That Dog: Pages 55-59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That Dog</dc:title>
  <dc:creator>Kathleen Ritchie</dc:creator>
  <cp:lastModifiedBy>Kathleen Ritchie</cp:lastModifiedBy>
  <cp:revision>42</cp:revision>
  <dcterms:created xsi:type="dcterms:W3CDTF">2014-01-03T18:00:04Z</dcterms:created>
  <dcterms:modified xsi:type="dcterms:W3CDTF">2014-01-03T22:39:04Z</dcterms:modified>
</cp:coreProperties>
</file>